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9" r:id="rId2"/>
    <p:sldId id="258" r:id="rId3"/>
    <p:sldId id="259" r:id="rId4"/>
    <p:sldId id="260" r:id="rId5"/>
    <p:sldId id="261" r:id="rId6"/>
    <p:sldId id="262" r:id="rId7"/>
    <p:sldId id="263" r:id="rId8"/>
    <p:sldId id="271" r:id="rId9"/>
    <p:sldId id="272" r:id="rId10"/>
    <p:sldId id="270" r:id="rId11"/>
    <p:sldId id="273"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7" d="100"/>
          <a:sy n="107"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F2926B-6182-4489-A6CD-7D67A50E7764}" type="datetimeFigureOut">
              <a:rPr lang="en-US" smtClean="0"/>
              <a:pPr/>
              <a:t>6/20/2011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BFC3FF0-6921-4524-B8E0-A98D003534D5}" type="slidenum">
              <a:rPr lang="en-US" smtClean="0"/>
              <a:pPr/>
              <a:t>‹nr.›</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9287C90-1B2F-460F-A8AB-4BFC4A046FF8}"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D4F0BA24-E9B5-4BB3-8119-C94975F391A3}" type="datetimeFigureOut">
              <a:rPr lang="en-US" smtClean="0"/>
              <a:pPr/>
              <a:t>6/20/2011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980FE95D-0CF8-44AB-B04B-DC03A7885F25}" type="slidenum">
              <a:rPr lang="en-US" smtClean="0"/>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F0BA24-E9B5-4BB3-8119-C94975F391A3}" type="datetimeFigureOut">
              <a:rPr lang="en-US" smtClean="0"/>
              <a:pPr/>
              <a:t>6/20/2011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0FE95D-0CF8-44AB-B04B-DC03A7885F25}"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titeltypografi i masteren</a:t>
            </a:r>
            <a:endParaRPr lang="da-DK"/>
          </a:p>
        </p:txBody>
      </p:sp>
      <p:sp>
        <p:nvSpPr>
          <p:cNvPr id="3" name="Pladsholder til tekst 2"/>
          <p:cNvSpPr>
            <a:spLocks noGrp="1"/>
          </p:cNvSpPr>
          <p:nvPr>
            <p:ph type="body" idx="1"/>
          </p:nvPr>
        </p:nvSpPr>
        <p:spPr/>
        <p:txBody>
          <a:body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D4F0BA24-E9B5-4BB3-8119-C94975F391A3}" type="datetimeFigureOut">
              <a:rPr lang="en-US" smtClean="0"/>
              <a:pPr/>
              <a:t>6/20/2011</a:t>
            </a:fld>
            <a:endParaRPr lang="en-US"/>
          </a:p>
        </p:txBody>
      </p:sp>
      <p:sp>
        <p:nvSpPr>
          <p:cNvPr id="5" name="Pladsholder til sidefod 4"/>
          <p:cNvSpPr>
            <a:spLocks noGrp="1"/>
          </p:cNvSpPr>
          <p:nvPr>
            <p:ph type="ftr" sz="quarter" idx="11"/>
          </p:nvPr>
        </p:nvSpPr>
        <p:spPr/>
        <p:txBody>
          <a:bodyPr/>
          <a:lstStyle/>
          <a:p>
            <a:endParaRPr lang="en-US"/>
          </a:p>
        </p:txBody>
      </p:sp>
      <p:sp>
        <p:nvSpPr>
          <p:cNvPr id="6" name="Pladsholder til diasnummer 5"/>
          <p:cNvSpPr>
            <a:spLocks noGrp="1"/>
          </p:cNvSpPr>
          <p:nvPr>
            <p:ph type="sldNum" sz="quarter" idx="12"/>
          </p:nvPr>
        </p:nvSpPr>
        <p:spPr/>
        <p:txBody>
          <a:bodyPr/>
          <a:lstStyle/>
          <a:p>
            <a:fld id="{980FE95D-0CF8-44AB-B04B-DC03A7885F25}"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4F0BA24-E9B5-4BB3-8119-C94975F391A3}" type="datetimeFigureOut">
              <a:rPr lang="en-US" smtClean="0"/>
              <a:pPr/>
              <a:t>6/20/2011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0FE95D-0CF8-44AB-B04B-DC03A7885F25}"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4F0BA24-E9B5-4BB3-8119-C94975F391A3}" type="datetimeFigureOut">
              <a:rPr lang="en-US" smtClean="0"/>
              <a:pPr/>
              <a:t>6/20/2011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80FE95D-0CF8-44AB-B04B-DC03A7885F25}" type="slidenum">
              <a:rPr lang="en-US" smtClean="0"/>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F0BA24-E9B5-4BB3-8119-C94975F391A3}" type="datetimeFigureOut">
              <a:rPr lang="en-US" smtClean="0"/>
              <a:pPr/>
              <a:t>6/20/2011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0FE95D-0CF8-44AB-B04B-DC03A7885F25}"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4F0BA24-E9B5-4BB3-8119-C94975F391A3}" type="datetimeFigureOut">
              <a:rPr lang="en-US" smtClean="0"/>
              <a:pPr/>
              <a:t>6/20/2011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80FE95D-0CF8-44AB-B04B-DC03A7885F25}"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4F0BA24-E9B5-4BB3-8119-C94975F391A3}" type="datetimeFigureOut">
              <a:rPr lang="en-US" smtClean="0"/>
              <a:pPr/>
              <a:t>6/20/2011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80FE95D-0CF8-44AB-B04B-DC03A7885F25}"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D4F0BA24-E9B5-4BB3-8119-C94975F391A3}" type="datetimeFigureOut">
              <a:rPr lang="en-US" smtClean="0"/>
              <a:pPr/>
              <a:t>6/20/2011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80FE95D-0CF8-44AB-B04B-DC03A7885F25}"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F0BA24-E9B5-4BB3-8119-C94975F391A3}" type="datetimeFigureOut">
              <a:rPr lang="en-US" smtClean="0"/>
              <a:pPr/>
              <a:t>6/20/2011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0FE95D-0CF8-44AB-B04B-DC03A7885F25}"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4F0BA24-E9B5-4BB3-8119-C94975F391A3}" type="datetimeFigureOut">
              <a:rPr lang="en-US" smtClean="0"/>
              <a:pPr/>
              <a:t>6/20/2011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80FE95D-0CF8-44AB-B04B-DC03A7885F25}" type="slidenum">
              <a:rPr lang="en-US" smtClean="0"/>
              <a:pPr/>
              <a:t>‹nr.›</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4F0BA24-E9B5-4BB3-8119-C94975F391A3}" type="datetimeFigureOut">
              <a:rPr lang="en-US" smtClean="0"/>
              <a:pPr/>
              <a:t>6/20/2011</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980FE95D-0CF8-44AB-B04B-DC03A7885F25}" type="slidenum">
              <a:rPr lang="en-US" smtClean="0"/>
              <a:pPr/>
              <a:t>‹nr.›</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6022848"/>
          </a:xfrm>
        </p:spPr>
        <p:txBody>
          <a:bodyPr/>
          <a:lstStyle/>
          <a:p>
            <a:pPr>
              <a:buNone/>
            </a:pPr>
            <a:endParaRPr lang="en-US" b="1" u="sng" dirty="0" smtClean="0"/>
          </a:p>
          <a:p>
            <a:pPr>
              <a:buNone/>
            </a:pPr>
            <a:r>
              <a:rPr lang="en-US" sz="3600" dirty="0" smtClean="0"/>
              <a:t>Kenya National Library Service:</a:t>
            </a:r>
          </a:p>
          <a:p>
            <a:pPr>
              <a:buNone/>
            </a:pPr>
            <a:endParaRPr lang="en-US" dirty="0" smtClean="0"/>
          </a:p>
          <a:p>
            <a:pPr>
              <a:buNone/>
            </a:pPr>
            <a:r>
              <a:rPr lang="en-US" dirty="0" smtClean="0"/>
              <a:t>	</a:t>
            </a:r>
          </a:p>
          <a:p>
            <a:pPr>
              <a:buNone/>
            </a:pPr>
            <a:r>
              <a:rPr lang="en-US" dirty="0" smtClean="0"/>
              <a:t>	How we engage Communities and Stakeholders in the development of library programmes</a:t>
            </a:r>
          </a:p>
          <a:p>
            <a:pPr>
              <a:buNone/>
            </a:pPr>
            <a:endParaRPr lang="en-US" b="1" u="sng"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F:\photos\P1010019.JPG"/>
          <p:cNvPicPr>
            <a:picLocks noGrp="1" noChangeAspect="1" noChangeArrowheads="1"/>
          </p:cNvPicPr>
          <p:nvPr>
            <p:ph idx="1"/>
          </p:nvPr>
        </p:nvPicPr>
        <p:blipFill>
          <a:blip r:embed="rId2" cstate="print"/>
          <a:srcRect/>
          <a:stretch>
            <a:fillRect/>
          </a:stretch>
        </p:blipFill>
        <p:spPr bwMode="auto">
          <a:xfrm>
            <a:off x="949888" y="381000"/>
            <a:ext cx="7290262" cy="60960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183880" cy="1051560"/>
          </a:xfrm>
        </p:spPr>
        <p:txBody>
          <a:bodyPr/>
          <a:lstStyle/>
          <a:p>
            <a:r>
              <a:rPr lang="en-US" dirty="0" smtClean="0"/>
              <a:t>Components</a:t>
            </a:r>
            <a:endParaRPr lang="en-US" dirty="0"/>
          </a:p>
        </p:txBody>
      </p:sp>
      <p:sp>
        <p:nvSpPr>
          <p:cNvPr id="3" name="Content Placeholder 2"/>
          <p:cNvSpPr>
            <a:spLocks noGrp="1"/>
          </p:cNvSpPr>
          <p:nvPr>
            <p:ph idx="1"/>
          </p:nvPr>
        </p:nvSpPr>
        <p:spPr>
          <a:xfrm>
            <a:off x="502920" y="1447800"/>
            <a:ext cx="8183880" cy="5029200"/>
          </a:xfrm>
        </p:spPr>
        <p:txBody>
          <a:bodyPr>
            <a:normAutofit/>
          </a:bodyPr>
          <a:lstStyle/>
          <a:p>
            <a:pPr>
              <a:buNone/>
            </a:pPr>
            <a:endParaRPr lang="en-US" dirty="0" smtClean="0"/>
          </a:p>
          <a:p>
            <a:r>
              <a:rPr lang="en-US" dirty="0" smtClean="0"/>
              <a:t>Computers</a:t>
            </a:r>
          </a:p>
          <a:p>
            <a:r>
              <a:rPr lang="en-US" dirty="0" smtClean="0"/>
              <a:t> Freely accessible connections</a:t>
            </a:r>
          </a:p>
          <a:p>
            <a:r>
              <a:rPr lang="en-US" dirty="0" smtClean="0"/>
              <a:t> Furniture</a:t>
            </a:r>
          </a:p>
          <a:p>
            <a:r>
              <a:rPr lang="en-US" dirty="0" smtClean="0"/>
              <a:t> Interactive space for health workers</a:t>
            </a:r>
          </a:p>
          <a:p>
            <a:r>
              <a:rPr lang="en-US" dirty="0" smtClean="0"/>
              <a:t> Books and journals</a:t>
            </a:r>
          </a:p>
          <a:p>
            <a:r>
              <a:rPr lang="en-US" dirty="0" smtClean="0"/>
              <a:t> Training on access and use of health information resources</a:t>
            </a:r>
          </a:p>
          <a:p>
            <a:r>
              <a:rPr lang="en-US" dirty="0" smtClean="0"/>
              <a:t> Standby support services</a:t>
            </a:r>
          </a:p>
          <a:p>
            <a:r>
              <a:rPr lang="en-US" dirty="0" smtClean="0"/>
              <a:t> Outreach programmes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718048"/>
          </a:xfrm>
        </p:spPr>
        <p:txBody>
          <a:bodyPr/>
          <a:lstStyle/>
          <a:p>
            <a:pPr>
              <a:buNone/>
            </a:pPr>
            <a:endParaRPr lang="en-US" dirty="0" smtClean="0"/>
          </a:p>
          <a:p>
            <a:pPr>
              <a:buNone/>
            </a:pPr>
            <a:r>
              <a:rPr lang="en-US" dirty="0" smtClean="0"/>
              <a:t>	</a:t>
            </a:r>
            <a:r>
              <a:rPr lang="en-US" sz="3600" dirty="0" smtClean="0"/>
              <a:t>The Kenya National Library Service (KNLS) Board was established in 1965 by an act of Parliament Cap 225 Laws of Kenya.   According to the Act, the functions of the Board are “to promote, establish, equip, manage, and maintain and develop” libraries in Kenya..</a:t>
            </a:r>
          </a:p>
          <a:p>
            <a:endParaRPr lang="en-US" sz="3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870448"/>
          </a:xfrm>
        </p:spPr>
        <p:txBody>
          <a:bodyPr>
            <a:normAutofit/>
          </a:bodyPr>
          <a:lstStyle/>
          <a:p>
            <a:r>
              <a:rPr lang="en-US" sz="3200" dirty="0" smtClean="0"/>
              <a:t>In addition to establishment of static branch libraries, the Board operates an outreach </a:t>
            </a:r>
            <a:r>
              <a:rPr lang="en-US" sz="3200" dirty="0" err="1" smtClean="0"/>
              <a:t>programme</a:t>
            </a:r>
            <a:r>
              <a:rPr lang="en-US" sz="3200" dirty="0" smtClean="0"/>
              <a:t> using bookmobile services. The other modes of mobile services, which the Board operates, are non-motorized library service in the form of Camel and Donkey Cart mobile libraries.</a:t>
            </a:r>
            <a:endParaRPr lang="en-US"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Autofit/>
          </a:bodyPr>
          <a:lstStyle/>
          <a:p>
            <a:r>
              <a:rPr lang="en-US" sz="3600" dirty="0" smtClean="0"/>
              <a:t>The KNLS Board has in the past four years partnered with various communities, donor groups and large corporations in its effort to meet the ever changing user demand for information especially in the field of technology.</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183880" cy="1051560"/>
          </a:xfrm>
        </p:spPr>
        <p:txBody>
          <a:bodyPr/>
          <a:lstStyle/>
          <a:p>
            <a:r>
              <a:rPr lang="en-US" dirty="0" smtClean="0"/>
              <a:t>Partnerships in Progress</a:t>
            </a:r>
            <a:endParaRPr lang="en-US" dirty="0"/>
          </a:p>
        </p:txBody>
      </p:sp>
      <p:sp>
        <p:nvSpPr>
          <p:cNvPr id="3" name="Content Placeholder 2"/>
          <p:cNvSpPr>
            <a:spLocks noGrp="1"/>
          </p:cNvSpPr>
          <p:nvPr>
            <p:ph idx="1"/>
          </p:nvPr>
        </p:nvSpPr>
        <p:spPr>
          <a:xfrm>
            <a:off x="502920" y="1905000"/>
            <a:ext cx="8183880" cy="4495800"/>
          </a:xfrm>
        </p:spPr>
        <p:txBody>
          <a:bodyPr/>
          <a:lstStyle/>
          <a:p>
            <a:r>
              <a:rPr lang="en-US" b="1" dirty="0" smtClean="0"/>
              <a:t>Community Based Libraries Development</a:t>
            </a:r>
          </a:p>
          <a:p>
            <a:r>
              <a:rPr lang="en-US" b="1" dirty="0" smtClean="0"/>
              <a:t>Partnership with local corporations</a:t>
            </a:r>
          </a:p>
          <a:p>
            <a:r>
              <a:rPr lang="en-US" b="1" dirty="0" smtClean="0"/>
              <a:t> Partnership with Foreign Embassies in Kenya</a:t>
            </a:r>
          </a:p>
          <a:p>
            <a:r>
              <a:rPr lang="en-US" b="1" dirty="0" smtClean="0"/>
              <a:t>Partnership with donors</a:t>
            </a:r>
          </a:p>
          <a:p>
            <a:r>
              <a:rPr lang="en-US" b="1" dirty="0" smtClean="0"/>
              <a:t> Partnership with grant giving foundations</a:t>
            </a:r>
          </a:p>
          <a:p>
            <a:r>
              <a:rPr lang="en-US" b="1" dirty="0" smtClean="0"/>
              <a:t> UN-HABITAT/UNESCO</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413248"/>
          </a:xfrm>
        </p:spPr>
        <p:txBody>
          <a:bodyPr>
            <a:normAutofit/>
          </a:bodyPr>
          <a:lstStyle/>
          <a:p>
            <a:r>
              <a:rPr lang="en-US" dirty="0" smtClean="0"/>
              <a:t>The Community Library Development (CBL) policy is an initiative of the KNLS Board, which was developed in 1990. The initiative was aimed at accelerating library development in the country after the Board experienced cutbacks in donor funding and decline in government grants.</a:t>
            </a:r>
          </a:p>
          <a:p>
            <a:endParaRPr lang="en-US" dirty="0" smtClean="0"/>
          </a:p>
          <a:p>
            <a:r>
              <a:rPr lang="en-US" dirty="0" smtClean="0"/>
              <a:t> This led to stagnation of library development for a decade i.e. 1980 to 1990.</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2920" y="530352"/>
            <a:ext cx="8183880" cy="5260848"/>
          </a:xfrm>
        </p:spPr>
        <p:txBody>
          <a:bodyPr/>
          <a:lstStyle/>
          <a:p>
            <a:r>
              <a:rPr lang="en-US" dirty="0" smtClean="0"/>
              <a:t>To bridge the gap the Board adopted a new development strategy, which involves community participation in the establishment of libraries. </a:t>
            </a:r>
          </a:p>
          <a:p>
            <a:endParaRPr lang="en-US" dirty="0" smtClean="0"/>
          </a:p>
          <a:p>
            <a:r>
              <a:rPr lang="en-US" dirty="0" smtClean="0"/>
              <a:t>To date, KNLS manages 58 branch libraries of which 41 of them have been establish in partnerships with communities and stakeholders.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0"/>
            <a:ext cx="8458200" cy="3352800"/>
          </a:xfrm>
        </p:spPr>
        <p:txBody>
          <a:bodyPr>
            <a:normAutofit/>
          </a:bodyPr>
          <a:lstStyle/>
          <a:p>
            <a:pPr algn="just"/>
            <a:r>
              <a:rPr lang="en-US" dirty="0" smtClean="0"/>
              <a:t>Training and Setting up </a:t>
            </a:r>
            <a:r>
              <a:rPr lang="en-US" dirty="0" err="1" smtClean="0"/>
              <a:t>ehealth</a:t>
            </a:r>
            <a:r>
              <a:rPr lang="en-US" dirty="0" smtClean="0"/>
              <a:t>  information sections in Two KNLS branch libraries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183880" cy="1371600"/>
          </a:xfrm>
        </p:spPr>
        <p:txBody>
          <a:bodyPr/>
          <a:lstStyle/>
          <a:p>
            <a:r>
              <a:rPr lang="en-US" dirty="0" smtClean="0"/>
              <a:t>		Objectives</a:t>
            </a:r>
            <a:endParaRPr lang="en-US" dirty="0"/>
          </a:p>
        </p:txBody>
      </p:sp>
      <p:sp>
        <p:nvSpPr>
          <p:cNvPr id="3" name="Content Placeholder 2"/>
          <p:cNvSpPr>
            <a:spLocks noGrp="1"/>
          </p:cNvSpPr>
          <p:nvPr>
            <p:ph idx="1"/>
          </p:nvPr>
        </p:nvSpPr>
        <p:spPr>
          <a:xfrm>
            <a:off x="502920" y="1066800"/>
            <a:ext cx="8183880" cy="5791200"/>
          </a:xfrm>
        </p:spPr>
        <p:txBody>
          <a:bodyPr>
            <a:normAutofit/>
          </a:bodyPr>
          <a:lstStyle/>
          <a:p>
            <a:pPr>
              <a:buNone/>
            </a:pPr>
            <a:endParaRPr lang="en-US" dirty="0" smtClean="0"/>
          </a:p>
          <a:p>
            <a:r>
              <a:rPr lang="en-US" dirty="0" smtClean="0"/>
              <a:t>promote widespread access to health information, knowledge and communication to health workers in rural </a:t>
            </a:r>
            <a:r>
              <a:rPr lang="en-US" dirty="0" err="1" smtClean="0"/>
              <a:t>kenya</a:t>
            </a:r>
            <a:endParaRPr lang="en-US" dirty="0" smtClean="0"/>
          </a:p>
          <a:p>
            <a:r>
              <a:rPr lang="en-US" dirty="0"/>
              <a:t> </a:t>
            </a:r>
            <a:r>
              <a:rPr lang="en-US" dirty="0" smtClean="0"/>
              <a:t>To work with health care providers and position the library as  a key health service provider</a:t>
            </a:r>
          </a:p>
          <a:p>
            <a:r>
              <a:rPr lang="en-US" dirty="0"/>
              <a:t> </a:t>
            </a:r>
            <a:r>
              <a:rPr lang="en-US" dirty="0" smtClean="0"/>
              <a:t>To develop the skills of librarians and health workers to enable them identify and meet health information needs of the communities through libraries</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193</TotalTime>
  <Words>332</Words>
  <Application>Microsoft Office PowerPoint</Application>
  <PresentationFormat>Skærmshow (4:3)</PresentationFormat>
  <Paragraphs>39</Paragraphs>
  <Slides>11</Slides>
  <Notes>1</Notes>
  <HiddenSlides>0</HiddenSlides>
  <MMClips>0</MMClips>
  <ScaleCrop>false</ScaleCrop>
  <HeadingPairs>
    <vt:vector size="4" baseType="variant">
      <vt:variant>
        <vt:lpstr>Tema</vt:lpstr>
      </vt:variant>
      <vt:variant>
        <vt:i4>1</vt:i4>
      </vt:variant>
      <vt:variant>
        <vt:lpstr>Diastitler</vt:lpstr>
      </vt:variant>
      <vt:variant>
        <vt:i4>11</vt:i4>
      </vt:variant>
    </vt:vector>
  </HeadingPairs>
  <TitlesOfParts>
    <vt:vector size="12" baseType="lpstr">
      <vt:lpstr>Aspect</vt:lpstr>
      <vt:lpstr>Dias nummer 1</vt:lpstr>
      <vt:lpstr>Dias nummer 2</vt:lpstr>
      <vt:lpstr>Dias nummer 3</vt:lpstr>
      <vt:lpstr>Dias nummer 4</vt:lpstr>
      <vt:lpstr>Partnerships in Progress</vt:lpstr>
      <vt:lpstr>Dias nummer 6</vt:lpstr>
      <vt:lpstr>Dias nummer 7</vt:lpstr>
      <vt:lpstr>Training and Setting up ehealth  information sections in Two KNLS branch libraries</vt:lpstr>
      <vt:lpstr>  Objectives</vt:lpstr>
      <vt:lpstr>Dias nummer 10</vt:lpstr>
      <vt:lpstr>Components</vt:lpstr>
    </vt:vector>
  </TitlesOfParts>
  <Company>knls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Partners and Communities in the Development of Public Libraries in Kenya: KNLS experience </dc:title>
  <dc:creator>User</dc:creator>
  <cp:lastModifiedBy>Aarhus Kommune</cp:lastModifiedBy>
  <cp:revision>30</cp:revision>
  <dcterms:created xsi:type="dcterms:W3CDTF">2011-06-18T06:28:16Z</dcterms:created>
  <dcterms:modified xsi:type="dcterms:W3CDTF">2011-06-20T10:46:28Z</dcterms:modified>
</cp:coreProperties>
</file>