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91" r:id="rId3"/>
    <p:sldMasterId id="2147483693" r:id="rId4"/>
  </p:sldMasterIdLst>
  <p:notesMasterIdLst>
    <p:notesMasterId r:id="rId19"/>
  </p:notesMasterIdLst>
  <p:handoutMasterIdLst>
    <p:handoutMasterId r:id="rId20"/>
  </p:handoutMasterIdLst>
  <p:sldIdLst>
    <p:sldId id="1102" r:id="rId5"/>
    <p:sldId id="1113" r:id="rId6"/>
    <p:sldId id="1015" r:id="rId7"/>
    <p:sldId id="1016" r:id="rId8"/>
    <p:sldId id="1117" r:id="rId9"/>
    <p:sldId id="1094" r:id="rId10"/>
    <p:sldId id="1018" r:id="rId11"/>
    <p:sldId id="1055" r:id="rId12"/>
    <p:sldId id="1030" r:id="rId13"/>
    <p:sldId id="1031" r:id="rId14"/>
    <p:sldId id="1116" r:id="rId15"/>
    <p:sldId id="1085" r:id="rId16"/>
    <p:sldId id="1089" r:id="rId17"/>
    <p:sldId id="1108" r:id="rId18"/>
  </p:sldIdLst>
  <p:sldSz cx="9144000" cy="6858000" type="screen4x3"/>
  <p:notesSz cx="6791325" cy="9923463"/>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66"/>
    <a:srgbClr val="75507B"/>
    <a:srgbClr val="003399"/>
    <a:srgbClr val="73D216"/>
    <a:srgbClr val="EDD400"/>
    <a:srgbClr val="FF99CC"/>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866" autoAdjust="0"/>
    <p:restoredTop sz="69624" autoAdjust="0"/>
  </p:normalViewPr>
  <p:slideViewPr>
    <p:cSldViewPr>
      <p:cViewPr>
        <p:scale>
          <a:sx n="66" d="100"/>
          <a:sy n="66" d="100"/>
        </p:scale>
        <p:origin x="-101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856" y="360"/>
      </p:cViewPr>
      <p:guideLst>
        <p:guide orient="horz" pos="3126"/>
        <p:guide pos="213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8226"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1588227" name="Rectangle 3"/>
          <p:cNvSpPr>
            <a:spLocks noGrp="1" noChangeArrowheads="1"/>
          </p:cNvSpPr>
          <p:nvPr>
            <p:ph type="dt" sz="quarter" idx="1"/>
          </p:nvPr>
        </p:nvSpPr>
        <p:spPr bwMode="auto">
          <a:xfrm>
            <a:off x="3846513" y="0"/>
            <a:ext cx="29432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1588228" name="Rectangle 4"/>
          <p:cNvSpPr>
            <a:spLocks noGrp="1" noChangeArrowheads="1"/>
          </p:cNvSpPr>
          <p:nvPr>
            <p:ph type="ftr" sz="quarter" idx="2"/>
          </p:nvPr>
        </p:nvSpPr>
        <p:spPr bwMode="auto">
          <a:xfrm>
            <a:off x="0"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1588229" name="Rectangle 5"/>
          <p:cNvSpPr>
            <a:spLocks noGrp="1" noChangeArrowheads="1"/>
          </p:cNvSpPr>
          <p:nvPr>
            <p:ph type="sldNum" sz="quarter" idx="3"/>
          </p:nvPr>
        </p:nvSpPr>
        <p:spPr bwMode="auto">
          <a:xfrm>
            <a:off x="3846513" y="9424988"/>
            <a:ext cx="29432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052B46-314F-44D3-8CB3-2137927A6277}" type="slidenum">
              <a:rPr lang="en-AU"/>
              <a:pPr/>
              <a:t>‹nr.›</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a:defRPr sz="1200"/>
            </a:lvl1pPr>
          </a:lstStyle>
          <a:p>
            <a:endParaRPr lang="en-US"/>
          </a:p>
        </p:txBody>
      </p:sp>
      <p:sp>
        <p:nvSpPr>
          <p:cNvPr id="30723" name="Rectangle 3"/>
          <p:cNvSpPr>
            <a:spLocks noGrp="1" noChangeArrowheads="1"/>
          </p:cNvSpPr>
          <p:nvPr>
            <p:ph type="dt" idx="1"/>
          </p:nvPr>
        </p:nvSpPr>
        <p:spPr bwMode="auto">
          <a:xfrm>
            <a:off x="3846513" y="0"/>
            <a:ext cx="2943225" cy="49688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defRPr sz="1200"/>
            </a:lvl1pPr>
          </a:lstStyle>
          <a:p>
            <a:endParaRPr lang="en-US"/>
          </a:p>
        </p:txBody>
      </p:sp>
      <p:sp>
        <p:nvSpPr>
          <p:cNvPr id="30724" name="Rectangle 4"/>
          <p:cNvSpPr>
            <a:spLocks noGrp="1" noRot="1" noChangeAspect="1" noChangeArrowheads="1" noTextEdit="1"/>
          </p:cNvSpPr>
          <p:nvPr>
            <p:ph type="sldImg" idx="2"/>
          </p:nvPr>
        </p:nvSpPr>
        <p:spPr bwMode="auto">
          <a:xfrm>
            <a:off x="576263" y="847725"/>
            <a:ext cx="2859087" cy="2246313"/>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79450" y="3286125"/>
            <a:ext cx="5432425" cy="5892800"/>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9424988"/>
            <a:ext cx="2943225" cy="49688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a:defRPr sz="1200"/>
            </a:lvl1pPr>
          </a:lstStyle>
          <a:p>
            <a:endParaRPr lang="en-US"/>
          </a:p>
        </p:txBody>
      </p:sp>
      <p:sp>
        <p:nvSpPr>
          <p:cNvPr id="30727" name="Rectangle 7"/>
          <p:cNvSpPr>
            <a:spLocks noGrp="1" noChangeArrowheads="1"/>
          </p:cNvSpPr>
          <p:nvPr>
            <p:ph type="sldNum" sz="quarter" idx="5"/>
          </p:nvPr>
        </p:nvSpPr>
        <p:spPr bwMode="auto">
          <a:xfrm>
            <a:off x="3846513" y="9424988"/>
            <a:ext cx="2943225" cy="496887"/>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defRPr sz="1200"/>
            </a:lvl1pPr>
          </a:lstStyle>
          <a:p>
            <a:fld id="{ADBDE305-9BE9-4D7C-89BB-1F2CCCD1D1BE}"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Thank you</a:t>
            </a:r>
            <a:r>
              <a:rPr lang="en-US" baseline="0" dirty="0" smtClean="0"/>
              <a:t> so much for joining us today</a:t>
            </a:r>
            <a:r>
              <a:rPr lang="en-US" dirty="0" smtClean="0"/>
              <a:t>. It’s a pleasure to be here moderating this</a:t>
            </a:r>
            <a:r>
              <a:rPr lang="en-US" baseline="0" dirty="0" smtClean="0"/>
              <a:t> discussion about community building and libraries – a topic that’s extremely dear to my professional interests. In today’s session we are going to hear from four presenters – each giving very brief presentations on their work building local communities through their libraries. Each presenter will propose a question to this audience, and then we will interactively, in a world café model, discuss their questions, moving about the room, building on the discussions of each participant over the course of our time together.</a:t>
            </a:r>
          </a:p>
          <a:p>
            <a:endParaRPr lang="en-US" baseline="0" dirty="0" smtClean="0"/>
          </a:p>
          <a:p>
            <a:r>
              <a:rPr lang="en-US" baseline="0" dirty="0" smtClean="0"/>
              <a:t>I’ll talk in a bit about how the interactive portion will work, but first I’d like to introduce our panelists and then frame today’s discussion by talking about some research that I completed in 2009 on this topic …</a:t>
            </a:r>
          </a:p>
          <a:p>
            <a:endParaRPr lang="en-US" baseline="0" dirty="0" smtClean="0"/>
          </a:p>
          <a:p>
            <a:r>
              <a:rPr lang="en-US" dirty="0" smtClean="0">
                <a:solidFill>
                  <a:srgbClr val="FF0000"/>
                </a:solidFill>
              </a:rPr>
              <a:t>[insert short</a:t>
            </a:r>
            <a:r>
              <a:rPr lang="en-US" baseline="0" dirty="0" smtClean="0">
                <a:solidFill>
                  <a:srgbClr val="FF0000"/>
                </a:solidFill>
              </a:rPr>
              <a:t> bio sentence on each panelists here]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Which is a great segue to, community building librarians Deliver.</a:t>
            </a:r>
            <a:r>
              <a:rPr lang="en-US" baseline="0" dirty="0" smtClean="0"/>
              <a:t> I open this chapter with a collection of interviews and transcripts from the librarians I talked to, but embedded in all of these is a strong focus on service, and human interaction, even over books and materials.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DBDE305-9BE9-4D7C-89BB-1F2CCCD1D1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Next,</a:t>
            </a:r>
            <a:r>
              <a:rPr lang="en-US" baseline="0" dirty="0" smtClean="0"/>
              <a:t> community building librarians </a:t>
            </a:r>
            <a:r>
              <a:rPr lang="en-US" dirty="0" smtClean="0"/>
              <a:t>Engage. This</a:t>
            </a:r>
            <a:r>
              <a:rPr lang="en-US" baseline="0" dirty="0" smtClean="0"/>
              <a:t> is a little bit about marketing, which can be daunting to some. But doesn’t have to be complicated. In this chapter I tell the story of </a:t>
            </a:r>
            <a:r>
              <a:rPr lang="en-US" dirty="0" smtClean="0"/>
              <a:t>Molly</a:t>
            </a:r>
            <a:r>
              <a:rPr lang="en-US" baseline="0" dirty="0" smtClean="0"/>
              <a:t> Rogers – Wayne County Public Library, rural library in Pennsylvania.</a:t>
            </a:r>
          </a:p>
          <a:p>
            <a:endParaRPr lang="en-US" baseline="0" dirty="0" smtClean="0"/>
          </a:p>
          <a:p>
            <a:r>
              <a:rPr lang="en-US" baseline="0" dirty="0" smtClean="0"/>
              <a:t>Realized they had a lot of patrons coming in during the summer months from all over the world to use public access computers; asked patrons to put a pin on the map, and then write down </a:t>
            </a:r>
            <a:r>
              <a:rPr lang="en-US" baseline="0" dirty="0" err="1" smtClean="0"/>
              <a:t>wehre</a:t>
            </a:r>
            <a:r>
              <a:rPr lang="en-US" baseline="0" dirty="0" smtClean="0"/>
              <a:t> they were from on a legal pad. </a:t>
            </a:r>
          </a:p>
          <a:p>
            <a:endParaRPr lang="en-US" baseline="0" dirty="0" smtClean="0"/>
          </a:p>
          <a:p>
            <a:r>
              <a:rPr lang="en-US" baseline="0" dirty="0" smtClean="0"/>
              <a:t>A year later, they realized that a growing diversity of users who lived right in the same county … but who had immigrated from all over the </a:t>
            </a:r>
            <a:r>
              <a:rPr lang="en-US" baseline="0" dirty="0" err="1" smtClean="0"/>
              <a:t>wrold</a:t>
            </a:r>
            <a:r>
              <a:rPr lang="en-US" baseline="0" dirty="0" smtClean="0"/>
              <a:t>.</a:t>
            </a:r>
          </a:p>
          <a:p>
            <a:endParaRPr lang="en-US" baseline="0" dirty="0" smtClean="0"/>
          </a:p>
          <a:p>
            <a:r>
              <a:rPr lang="en-US" baseline="0" dirty="0" smtClean="0"/>
              <a:t>The physical map helped them partner with organizations that share a global perspective, like their local Rotary, and they were able to get new and matching funds for more public access computers. </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baseline="0" dirty="0" smtClean="0"/>
              <a:t>And then, our community building librarians talked about formal evaluation. </a:t>
            </a:r>
          </a:p>
          <a:p>
            <a:endParaRPr lang="en-US" baseline="0" dirty="0" smtClean="0"/>
          </a:p>
          <a:p>
            <a:r>
              <a:rPr lang="en-US" baseline="0" dirty="0" smtClean="0"/>
              <a:t>As a result of a formal evaluation program in Hartford, the library can now better anticipate their community needs … and they were recognized nationally as a model for proactive community service through a study supported by </a:t>
            </a:r>
            <a:r>
              <a:rPr lang="en-US" baseline="0" dirty="0" err="1" smtClean="0"/>
              <a:t>Univ</a:t>
            </a:r>
            <a:r>
              <a:rPr lang="en-US" baseline="0" dirty="0" smtClean="0"/>
              <a:t> of Michigan and IMLS. </a:t>
            </a:r>
          </a:p>
          <a:p>
            <a:endParaRPr lang="en-US" baseline="0" dirty="0" smtClean="0"/>
          </a:p>
          <a:p>
            <a:r>
              <a:rPr lang="en-US" baseline="0" dirty="0" smtClean="0"/>
              <a:t>When I asked her about any advice that she might have for librarians just trying to figure this out, she said. Make it a priority. “The rewards are enormous.” </a:t>
            </a:r>
          </a:p>
        </p:txBody>
      </p:sp>
      <p:sp>
        <p:nvSpPr>
          <p:cNvPr id="4" name="Slide Number Placeholder 3"/>
          <p:cNvSpPr>
            <a:spLocks noGrp="1"/>
          </p:cNvSpPr>
          <p:nvPr>
            <p:ph type="sldNum" sz="quarter" idx="10"/>
          </p:nvPr>
        </p:nvSpPr>
        <p:spPr/>
        <p:txBody>
          <a:bodyPr/>
          <a:lstStyle/>
          <a:p>
            <a:fld id="{ADBDE305-9BE9-4D7C-89BB-1F2CCCD1D1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all of our interviews, and underlying all of these other concepts was the librarians’ strong desire to keep library services relevant, to ensure that we’re staying in constant communication with our users about those services, so that the library could remain viable for the long term. </a:t>
            </a:r>
            <a:endParaRPr lang="en-US" dirty="0" smtClean="0"/>
          </a:p>
          <a:p>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I’ll close by</a:t>
            </a:r>
            <a:r>
              <a:rPr lang="en-US" baseline="0" dirty="0" smtClean="0"/>
              <a:t> saying that this is not a recipe for community building success in your library. It’s just a collection of the concepts and practices that surfaced in my research for this work. Our panelists today are going to talk a bit more, and a bit differently, about community building and libraries from their experiences. I’d ask this audience, as we head into the remainder of our program, to bring some consideration of your local communities. Do you know what the needs are? Is your library actively working to meet those needs? How do you know you’re successful in meeting them? </a:t>
            </a:r>
          </a:p>
          <a:p>
            <a:endParaRPr lang="en-US" baseline="0" dirty="0" smtClean="0"/>
          </a:p>
          <a:p>
            <a:r>
              <a:rPr lang="en-US" baseline="0" dirty="0" smtClean="0"/>
              <a:t>And with that, I’ll turn it over to </a:t>
            </a:r>
            <a:r>
              <a:rPr lang="en-US" baseline="0" dirty="0" smtClean="0">
                <a:solidFill>
                  <a:srgbClr val="FF0000"/>
                </a:solidFill>
              </a:rPr>
              <a:t>[determine order of presenters here]</a:t>
            </a:r>
          </a:p>
          <a:p>
            <a:endParaRPr lang="en-US" baseline="0" dirty="0" smtClean="0">
              <a:solidFill>
                <a:srgbClr val="FF0000"/>
              </a:solidFill>
            </a:endParaRPr>
          </a:p>
          <a:p>
            <a:r>
              <a:rPr lang="en-US" baseline="0" dirty="0" smtClean="0">
                <a:solidFill>
                  <a:srgbClr val="FF0000"/>
                </a:solidFill>
              </a:rPr>
              <a:t>After last presentation, describe world café model. Ask for two video </a:t>
            </a:r>
            <a:r>
              <a:rPr lang="en-US" baseline="0" smtClean="0">
                <a:solidFill>
                  <a:srgbClr val="FF0000"/>
                </a:solidFill>
              </a:rPr>
              <a:t>recorder volunteers.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BDE305-9BE9-4D7C-89BB-1F2CCCD1D1B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 research into </a:t>
            </a:r>
            <a:r>
              <a:rPr lang="en-US" baseline="0" dirty="0" smtClean="0"/>
              <a:t>the central questions in what has now been a decade of my work in libraries. Published last year by ALA Editions, I set out to investigate who was doing community building work in libraries, how they were going about it, and what they had learned through those experiences that I could aggregate and share back to the field, and that we could all learn from.</a:t>
            </a:r>
          </a:p>
          <a:p>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I started by going</a:t>
            </a:r>
            <a:r>
              <a:rPr lang="en-US" baseline="0" dirty="0" smtClean="0"/>
              <a:t> back to </a:t>
            </a:r>
            <a:r>
              <a:rPr lang="en-US" dirty="0" smtClean="0"/>
              <a:t>some of the things that I had explored through my studies in library school.</a:t>
            </a:r>
          </a:p>
          <a:p>
            <a:endParaRPr lang="en-US" dirty="0" smtClean="0"/>
          </a:p>
          <a:p>
            <a:r>
              <a:rPr lang="en-US" dirty="0" smtClean="0"/>
              <a:t>Ray Oldenburg;</a:t>
            </a:r>
            <a:r>
              <a:rPr lang="en-US" baseline="0" dirty="0" smtClean="0"/>
              <a:t> great good places</a:t>
            </a:r>
          </a:p>
          <a:p>
            <a:r>
              <a:rPr lang="en-US" baseline="0" dirty="0" smtClean="0"/>
              <a:t>John </a:t>
            </a:r>
            <a:r>
              <a:rPr lang="en-US" baseline="0" dirty="0" err="1" smtClean="0"/>
              <a:t>Seely</a:t>
            </a:r>
            <a:r>
              <a:rPr lang="en-US" baseline="0" dirty="0" smtClean="0"/>
              <a:t> Brown; the social life of documents</a:t>
            </a:r>
          </a:p>
          <a:p>
            <a:r>
              <a:rPr lang="en-US" baseline="0" dirty="0" smtClean="0"/>
              <a:t>Robert Putnam; bowling alone</a:t>
            </a:r>
          </a:p>
          <a:p>
            <a:endParaRPr lang="en-US" baseline="0" dirty="0" smtClean="0"/>
          </a:p>
          <a:p>
            <a:r>
              <a:rPr lang="en-US" baseline="0" dirty="0" smtClean="0"/>
              <a:t>All of these authors exploring the spaces and the services that form tight communities. </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I also recalled the</a:t>
            </a:r>
            <a:r>
              <a:rPr lang="en-US" baseline="0" dirty="0" smtClean="0"/>
              <a:t> critical conversations that I’d had with my colleagues in library school…this is my friend Matt Turpin who said to me after a lecture on information needs … we were talking about whether or not our local public library was meeting those needs … he said to me the most important information need that I have is: what are my friends doing. And this was before the participatory web had really exploded into the mainstream, where it is today.</a:t>
            </a:r>
          </a:p>
          <a:p>
            <a:endParaRPr lang="en-US" baseline="0" dirty="0" smtClean="0"/>
          </a:p>
          <a:p>
            <a:r>
              <a:rPr lang="en-US" baseline="0" dirty="0" smtClean="0"/>
              <a:t>And finally I drew on my experiences working in libraries.</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1534B-A7D0-49C6-9452-10DFBDB1D2D5}" type="slidenum">
              <a:rPr lang="en-US">
                <a:solidFill>
                  <a:prstClr val="black"/>
                </a:solidFill>
              </a:rPr>
              <a:pPr/>
              <a:t>5</a:t>
            </a:fld>
            <a:endParaRPr lang="en-US">
              <a:solidFill>
                <a:prstClr val="black"/>
              </a:solidFill>
            </a:endParaRPr>
          </a:p>
        </p:txBody>
      </p:sp>
      <p:sp>
        <p:nvSpPr>
          <p:cNvPr id="1546242" name="Rectangle 2"/>
          <p:cNvSpPr>
            <a:spLocks noGrp="1" noRot="1" noChangeAspect="1" noChangeArrowheads="1" noTextEdit="1"/>
          </p:cNvSpPr>
          <p:nvPr>
            <p:ph type="sldImg"/>
          </p:nvPr>
        </p:nvSpPr>
        <p:spPr>
          <a:xfrm>
            <a:off x="509588" y="847725"/>
            <a:ext cx="2992437" cy="2246313"/>
          </a:xfrm>
          <a:ln/>
        </p:spPr>
      </p:sp>
      <p:sp>
        <p:nvSpPr>
          <p:cNvPr id="1546243" name="Rectangle 3"/>
          <p:cNvSpPr>
            <a:spLocks noGrp="1" noChangeArrowheads="1"/>
          </p:cNvSpPr>
          <p:nvPr>
            <p:ph type="body" idx="1"/>
          </p:nvPr>
        </p:nvSpPr>
        <p:spPr/>
        <p:txBody>
          <a:bodyPr/>
          <a:lstStyle/>
          <a:p>
            <a:r>
              <a:rPr lang="en-US" dirty="0"/>
              <a:t>-----</a:t>
            </a:r>
          </a:p>
          <a:p>
            <a:r>
              <a:rPr lang="en-US" dirty="0" smtClean="0"/>
              <a:t>This is a Photo</a:t>
            </a:r>
            <a:r>
              <a:rPr lang="en-US" dirty="0"/>
              <a:t>: LOC 1906</a:t>
            </a:r>
          </a:p>
          <a:p>
            <a:endParaRPr lang="en-US" dirty="0"/>
          </a:p>
          <a:p>
            <a:r>
              <a:rPr lang="en-US" dirty="0" smtClean="0"/>
              <a:t>Fortunately</a:t>
            </a:r>
            <a:r>
              <a:rPr lang="en-US" baseline="0" dirty="0" smtClean="0"/>
              <a:t> or unfortunately, when I first saw this photograph, I recognized this space as the library I worked in, I recognized these faces as the faces of some of my colleagues. In essence,</a:t>
            </a:r>
            <a:r>
              <a:rPr lang="en-US" dirty="0" smtClean="0"/>
              <a:t>*not </a:t>
            </a:r>
            <a:r>
              <a:rPr lang="en-US" dirty="0"/>
              <a:t>much had changed</a:t>
            </a:r>
            <a:r>
              <a:rPr lang="en-US" dirty="0" smtClean="0"/>
              <a:t>*</a:t>
            </a:r>
            <a:endParaRPr lang="en-US" dirty="0"/>
          </a:p>
          <a:p>
            <a:endParaRPr lang="en-US" dirty="0"/>
          </a:p>
          <a:p>
            <a:r>
              <a:rPr lang="en-US" dirty="0"/>
              <a:t>My colleague Joe </a:t>
            </a:r>
            <a:r>
              <a:rPr lang="en-US" dirty="0" err="1"/>
              <a:t>Janes</a:t>
            </a:r>
            <a:r>
              <a:rPr lang="en-US" dirty="0"/>
              <a:t> recently said that if this were a photo of a medical </a:t>
            </a:r>
            <a:r>
              <a:rPr lang="en-US" b="1" dirty="0"/>
              <a:t>operating room</a:t>
            </a:r>
            <a:r>
              <a:rPr lang="en-US" dirty="0"/>
              <a:t>, we’d hope that *something* had changed 100 years later. Not so much, I’m afraid, </a:t>
            </a:r>
            <a:r>
              <a:rPr lang="en-US" dirty="0" smtClean="0"/>
              <a:t>could</a:t>
            </a:r>
            <a:r>
              <a:rPr lang="en-US" baseline="0" dirty="0" smtClean="0"/>
              <a:t> be said for the experiences that I had in my early career.</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So, where</a:t>
            </a:r>
            <a:r>
              <a:rPr lang="en-US" baseline="0" dirty="0" smtClean="0"/>
              <a:t> was the library that I had imagined in library school. That I was starting to uncover monthly. Weekly, daily in my work at WebJunction.org – a learning community for library staff.</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029037F-85D4-47CD-98A6-7264C6D270EC}" type="slidenum">
              <a:rPr lang="en-US"/>
              <a:pPr/>
              <a:t>7</a:t>
            </a:fld>
            <a:endParaRPr lang="en-US"/>
          </a:p>
        </p:txBody>
      </p:sp>
      <p:sp>
        <p:nvSpPr>
          <p:cNvPr id="49155" name="Rectangle 2"/>
          <p:cNvSpPr>
            <a:spLocks noGrp="1" noRot="1" noChangeAspect="1" noChangeArrowheads="1" noTextEdit="1"/>
          </p:cNvSpPr>
          <p:nvPr>
            <p:ph type="sldImg"/>
          </p:nvPr>
        </p:nvSpPr>
        <p:spPr>
          <a:xfrm>
            <a:off x="509588" y="847725"/>
            <a:ext cx="2992437" cy="2246313"/>
          </a:xfrm>
          <a:ln/>
        </p:spPr>
      </p:sp>
      <p:sp>
        <p:nvSpPr>
          <p:cNvPr id="49156" name="Rectangle 3"/>
          <p:cNvSpPr>
            <a:spLocks noGrp="1" noChangeArrowheads="1"/>
          </p:cNvSpPr>
          <p:nvPr>
            <p:ph type="body" idx="1"/>
          </p:nvPr>
        </p:nvSpPr>
        <p:spPr>
          <a:noFill/>
          <a:ln/>
        </p:spPr>
        <p:txBody>
          <a:bodyPr/>
          <a:lstStyle/>
          <a:p>
            <a:pPr eaLnBrk="1" hangingPunct="1"/>
            <a:r>
              <a:rPr lang="en-US" dirty="0" smtClean="0"/>
              <a:t>Coincidentally,</a:t>
            </a:r>
            <a:r>
              <a:rPr lang="en-US" baseline="0" dirty="0" smtClean="0"/>
              <a:t> OCLC published a study a that </a:t>
            </a:r>
            <a:r>
              <a:rPr lang="en-US" dirty="0" smtClean="0"/>
              <a:t>told</a:t>
            </a:r>
            <a:r>
              <a:rPr lang="en-US" baseline="0" dirty="0" smtClean="0"/>
              <a:t> us that while many other ways of exploring online were up </a:t>
            </a:r>
            <a:r>
              <a:rPr lang="en-US" baseline="0" dirty="0" err="1" smtClean="0"/>
              <a:t>up</a:t>
            </a:r>
            <a:r>
              <a:rPr lang="en-US" baseline="0" dirty="0" smtClean="0"/>
              <a:t> </a:t>
            </a:r>
            <a:r>
              <a:rPr lang="en-US" baseline="0" dirty="0" err="1" smtClean="0"/>
              <a:t>up</a:t>
            </a:r>
            <a:r>
              <a:rPr lang="en-US" baseline="0" dirty="0" smtClean="0"/>
              <a:t> using the library website was down by 10% from three years before.  </a:t>
            </a:r>
          </a:p>
          <a:p>
            <a:pPr eaLnBrk="1" hangingPunct="1"/>
            <a:endParaRPr lang="en-US" baseline="0" dirty="0" smtClean="0"/>
          </a:p>
          <a:p>
            <a:pPr eaLnBrk="1" hangingPunct="1"/>
            <a:r>
              <a:rPr lang="en-US" baseline="0" dirty="0" smtClean="0"/>
              <a:t>As a new librarian, this didn’t make sense to me. IN spite of my vision for libraries, in spite of what I knew many libraries were doing, incredible things, Why are we out of the loop? </a:t>
            </a:r>
            <a:endParaRPr lang="en-US" dirty="0" smtClean="0"/>
          </a:p>
          <a:p>
            <a:pPr eaLnBrk="1" hangingPunct="1"/>
            <a:endParaRPr lang="en-US" dirty="0" smtClean="0"/>
          </a:p>
          <a:p>
            <a:pPr eaLnBrk="1" hangingPunct="1"/>
            <a:r>
              <a:rPr lang="en-US" dirty="0" smtClean="0"/>
              <a:t>Source: http://www.oclc.org/reports/sharing/default.htm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baseline="0" dirty="0" smtClean="0"/>
              <a:t>I talked to hundreds of librarians over the course of the nearly three years working on this project, in order to answer these questions. What we learned is that there were at least five critical concepts or practices for the librarians who value community building as part of their work.</a:t>
            </a:r>
          </a:p>
          <a:p>
            <a:endParaRPr lang="en-US" baseline="0" dirty="0" smtClean="0"/>
          </a:p>
          <a:p>
            <a:r>
              <a:rPr lang="en-US" baseline="0" dirty="0" smtClean="0"/>
              <a:t>I’m going to talk about each of the a little bit today. </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847725"/>
            <a:ext cx="2992437" cy="2246313"/>
          </a:xfrm>
        </p:spPr>
      </p:sp>
      <p:sp>
        <p:nvSpPr>
          <p:cNvPr id="3" name="Notes Placeholder 2"/>
          <p:cNvSpPr>
            <a:spLocks noGrp="1"/>
          </p:cNvSpPr>
          <p:nvPr>
            <p:ph type="body" idx="1"/>
          </p:nvPr>
        </p:nvSpPr>
        <p:spPr/>
        <p:txBody>
          <a:bodyPr>
            <a:normAutofit/>
          </a:bodyPr>
          <a:lstStyle/>
          <a:p>
            <a:r>
              <a:rPr lang="en-US" dirty="0" smtClean="0"/>
              <a:t>First, community</a:t>
            </a:r>
            <a:r>
              <a:rPr lang="en-US" baseline="0" dirty="0" smtClean="0"/>
              <a:t> building librarians are obsessed with local needs. They actively and proactively seek continuous input about what’s happening in their community and what their patrons are asking for. Not to get to far ahead of myself here, but they also try to get it for them, and coincidentally, it fills the library…</a:t>
            </a:r>
            <a:endParaRPr lang="en-US" dirty="0"/>
          </a:p>
        </p:txBody>
      </p:sp>
      <p:sp>
        <p:nvSpPr>
          <p:cNvPr id="4" name="Slide Number Placeholder 3"/>
          <p:cNvSpPr>
            <a:spLocks noGrp="1"/>
          </p:cNvSpPr>
          <p:nvPr>
            <p:ph type="sldNum" sz="quarter" idx="10"/>
          </p:nvPr>
        </p:nvSpPr>
        <p:spPr/>
        <p:txBody>
          <a:bodyPr/>
          <a:lstStyle/>
          <a:p>
            <a:fld id="{ADBDE305-9BE9-4D7C-89BB-1F2CCCD1D1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85E582-42A1-4E88-B404-2DB77039CD68}"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9BB09-00CE-4F52-A2C0-5AA78F5F4747}"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75F5BB-688A-40D0-BE4C-F59FDEB5E33E}"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8930"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508931" name="Oval 3"/>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508932" name="Oval 4"/>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508933" name="Oval 5"/>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508934" name="Rectangle 6"/>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508935" name="Rectangle 7"/>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pic>
        <p:nvPicPr>
          <p:cNvPr id="508936" name="Picture 8"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508937" name="Group 9"/>
          <p:cNvGrpSpPr>
            <a:grpSpLocks/>
          </p:cNvGrpSpPr>
          <p:nvPr/>
        </p:nvGrpSpPr>
        <p:grpSpPr bwMode="auto">
          <a:xfrm>
            <a:off x="0" y="0"/>
            <a:ext cx="9144000" cy="6858000"/>
            <a:chOff x="0" y="0"/>
            <a:chExt cx="5760" cy="4320"/>
          </a:xfrm>
        </p:grpSpPr>
        <p:pic>
          <p:nvPicPr>
            <p:cNvPr id="508938" name="Picture 10"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p:spPr>
        </p:pic>
        <p:pic>
          <p:nvPicPr>
            <p:cNvPr id="508939" name="Picture 11"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p:spPr>
        </p:pic>
        <p:pic>
          <p:nvPicPr>
            <p:cNvPr id="508940" name="Picture 12"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p:spPr>
        </p:pic>
        <p:pic>
          <p:nvPicPr>
            <p:cNvPr id="508941" name="Picture 13"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p:spPr>
        </p:pic>
      </p:grpSp>
      <p:sp>
        <p:nvSpPr>
          <p:cNvPr id="508942" name="Oval 14"/>
          <p:cNvSpPr>
            <a:spLocks noChangeArrowheads="1"/>
          </p:cNvSpPr>
          <p:nvPr/>
        </p:nvSpPr>
        <p:spPr bwMode="auto">
          <a:xfrm>
            <a:off x="1006475" y="1289050"/>
            <a:ext cx="1854200" cy="1854200"/>
          </a:xfrm>
          <a:prstGeom prst="ellipse">
            <a:avLst/>
          </a:prstGeom>
          <a:solidFill>
            <a:srgbClr val="409A3C"/>
          </a:solidFill>
          <a:ln w="88900">
            <a:solidFill>
              <a:srgbClr val="FFFFFF"/>
            </a:solidFill>
            <a:round/>
            <a:headEnd/>
            <a:tailEnd/>
          </a:ln>
          <a:effectLst/>
        </p:spPr>
        <p:txBody>
          <a:bodyPr wrap="none" anchor="ctr"/>
          <a:lstStyle/>
          <a:p>
            <a:pPr algn="ctr">
              <a:lnSpc>
                <a:spcPct val="120000"/>
              </a:lnSpc>
              <a:spcBef>
                <a:spcPct val="50000"/>
              </a:spcBef>
            </a:pPr>
            <a:endParaRPr lang="en-US" sz="2400" b="1">
              <a:solidFill>
                <a:schemeClr val="accent1"/>
              </a:solidFill>
              <a:latin typeface="Trebuchet MS" pitchFamily="34" charset="0"/>
            </a:endParaRPr>
          </a:p>
        </p:txBody>
      </p:sp>
      <p:sp>
        <p:nvSpPr>
          <p:cNvPr id="508943" name="Text Box 15"/>
          <p:cNvSpPr txBox="1">
            <a:spLocks noChangeArrowheads="1"/>
          </p:cNvSpPr>
          <p:nvPr/>
        </p:nvSpPr>
        <p:spPr bwMode="auto">
          <a:xfrm>
            <a:off x="1006475" y="1706563"/>
            <a:ext cx="1854200" cy="581025"/>
          </a:xfrm>
          <a:prstGeom prst="rect">
            <a:avLst/>
          </a:prstGeom>
          <a:noFill/>
          <a:ln w="9525">
            <a:noFill/>
            <a:miter lim="800000"/>
            <a:headEnd/>
            <a:tailEnd/>
          </a:ln>
          <a:effectLst/>
        </p:spPr>
        <p:txBody>
          <a:bodyPr anchor="b">
            <a:spAutoFit/>
          </a:bodyPr>
          <a:lstStyle/>
          <a:p>
            <a:pPr algn="ctr">
              <a:spcBef>
                <a:spcPct val="50000"/>
              </a:spcBef>
            </a:pPr>
            <a:r>
              <a:rPr lang="en-US" sz="1600" b="1">
                <a:solidFill>
                  <a:srgbClr val="FFFFFF"/>
                </a:solidFill>
                <a:latin typeface="Trebuchet MS" pitchFamily="34" charset="0"/>
              </a:rPr>
              <a:t>Presentation Location</a:t>
            </a:r>
          </a:p>
        </p:txBody>
      </p:sp>
      <p:sp>
        <p:nvSpPr>
          <p:cNvPr id="508944" name="Text Box 16"/>
          <p:cNvSpPr txBox="1">
            <a:spLocks noChangeArrowheads="1"/>
          </p:cNvSpPr>
          <p:nvPr/>
        </p:nvSpPr>
        <p:spPr bwMode="auto">
          <a:xfrm>
            <a:off x="1006475" y="2298700"/>
            <a:ext cx="1854200" cy="274638"/>
          </a:xfrm>
          <a:prstGeom prst="rect">
            <a:avLst/>
          </a:prstGeom>
          <a:noFill/>
          <a:ln w="9525">
            <a:noFill/>
            <a:miter lim="800000"/>
            <a:headEnd/>
            <a:tailEnd/>
          </a:ln>
          <a:effectLst/>
        </p:spPr>
        <p:txBody>
          <a:bodyPr anchor="b">
            <a:spAutoFit/>
          </a:bodyPr>
          <a:lstStyle/>
          <a:p>
            <a:pPr algn="ctr">
              <a:spcBef>
                <a:spcPct val="50000"/>
              </a:spcBef>
            </a:pPr>
            <a:fld id="{07C7226A-8368-4E15-B69B-3A337A6279C4}" type="datetime3">
              <a:rPr lang="en-US" sz="1200" b="1">
                <a:solidFill>
                  <a:srgbClr val="CCFFFF"/>
                </a:solidFill>
                <a:latin typeface="Trebuchet MS" pitchFamily="34" charset="0"/>
              </a:rPr>
              <a:pPr algn="ctr">
                <a:spcBef>
                  <a:spcPct val="50000"/>
                </a:spcBef>
              </a:pPr>
              <a:t>16 June 2011</a:t>
            </a:fld>
            <a:endParaRPr lang="en-US" sz="1200" b="1">
              <a:solidFill>
                <a:srgbClr val="CCFFFF"/>
              </a:solidFill>
              <a:latin typeface="Trebuchet MS"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42AA68-0BAD-4519-95CB-91756BC6B9D0}"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85E582-42A1-4E88-B404-2DB77039CD68}"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42AA68-0BAD-4519-95CB-91756BC6B9D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2EBE91-CFB9-4FD1-842E-DB61D3CBE962}"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76DA9FE-A2B0-4B2E-B5CD-CB69D29EE54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95F10C-09E3-43BF-B317-0E7370353A69}"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A1CFC1D-7559-4518-9766-FA3027AA5469}"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2EBE91-CFB9-4FD1-842E-DB61D3CBE962}" type="slidenum">
              <a:rPr lang="en-US"/>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0DCAA36-A642-4721-B5FE-0DB158A28FB2}"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A623A7E-BBFD-4F2C-A06E-88DC57E2E7C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DBC027F-0AF1-46F5-94FE-2D4EFC4B7A87}"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69BB09-00CE-4F52-A2C0-5AA78F5F4747}"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75F5BB-688A-40D0-BE4C-F59FDEB5E33E}"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6DA9FE-A2B0-4B2E-B5CD-CB69D29EE544}"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95F10C-09E3-43BF-B317-0E7370353A69}"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A1CFC1D-7559-4518-9766-FA3027AA5469}"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DCAA36-A642-4721-B5FE-0DB158A28FB2}"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623A7E-BBFD-4F2C-A06E-88DC57E2E7C4}"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BC027F-0AF1-46F5-94FE-2D4EFC4B7A87}"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E801E4-67FB-47D3-8F71-2AC32A927B5C}"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endParaRPr lang="en-US"/>
          </a:p>
        </p:txBody>
      </p:sp>
      <p:sp>
        <p:nvSpPr>
          <p:cNvPr id="507907" name="Rectangle 3"/>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7908" name="Rectangle 4"/>
          <p:cNvSpPr>
            <a:spLocks noGrp="1" noChangeArrowheads="1"/>
          </p:cNvSpPr>
          <p:nvPr>
            <p:ph type="body" idx="1"/>
          </p:nvPr>
        </p:nvSpPr>
        <p:spPr bwMode="auto">
          <a:xfrm>
            <a:off x="720725" y="1936750"/>
            <a:ext cx="7702550" cy="42021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07909" name="Picture 5" descr="logo white small"/>
          <p:cNvPicPr>
            <a:picLocks noChangeAspect="1" noChangeArrowheads="1"/>
          </p:cNvPicPr>
          <p:nvPr/>
        </p:nvPicPr>
        <p:blipFill>
          <a:blip r:embed="rId13" cstate="print"/>
          <a:srcRect/>
          <a:stretch>
            <a:fillRect/>
          </a:stretch>
        </p:blipFill>
        <p:spPr bwMode="auto">
          <a:xfrm>
            <a:off x="7686675" y="628650"/>
            <a:ext cx="996950" cy="374650"/>
          </a:xfrm>
          <a:prstGeom prst="rect">
            <a:avLst/>
          </a:prstGeom>
          <a:noFill/>
          <a:ln w="9525">
            <a:noFill/>
            <a:miter lim="800000"/>
            <a:headEnd/>
            <a:tailEnd/>
          </a:ln>
        </p:spPr>
      </p:pic>
      <p:grpSp>
        <p:nvGrpSpPr>
          <p:cNvPr id="507910" name="Group 6"/>
          <p:cNvGrpSpPr>
            <a:grpSpLocks/>
          </p:cNvGrpSpPr>
          <p:nvPr/>
        </p:nvGrpSpPr>
        <p:grpSpPr bwMode="auto">
          <a:xfrm>
            <a:off x="0" y="0"/>
            <a:ext cx="9144000" cy="6858000"/>
            <a:chOff x="0" y="0"/>
            <a:chExt cx="5760" cy="4320"/>
          </a:xfrm>
        </p:grpSpPr>
        <p:pic>
          <p:nvPicPr>
            <p:cNvPr id="507911" name="Picture 7"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p:spPr>
        </p:pic>
        <p:pic>
          <p:nvPicPr>
            <p:cNvPr id="507912" name="Picture 8"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p:spPr>
        </p:pic>
        <p:pic>
          <p:nvPicPr>
            <p:cNvPr id="507913" name="Picture 9"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p:spPr>
        </p:pic>
        <p:pic>
          <p:nvPicPr>
            <p:cNvPr id="507914" name="Picture 10"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p:spPr>
        </p:pic>
      </p:grpSp>
    </p:spTree>
  </p:cSld>
  <p:clrMap bg1="lt1" tx1="dk1" bg2="lt2" tx2="dk2" accent1="accent1" accent2="accent2" accent3="accent3" accent4="accent4" accent5="accent5" accent6="accent6" hlink="hlink" folHlink="folHlink"/>
  <p:sldLayoutIdLst>
    <p:sldLayoutId id="2147483652"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fontAlgn="base">
        <a:spcBef>
          <a:spcPct val="0"/>
        </a:spcBef>
        <a:spcAft>
          <a:spcPct val="0"/>
        </a:spcAft>
        <a:defRPr sz="2500" b="1">
          <a:solidFill>
            <a:schemeClr val="tx2"/>
          </a:solidFill>
          <a:latin typeface="+mj-lt"/>
          <a:ea typeface="+mj-ea"/>
          <a:cs typeface="+mj-cs"/>
        </a:defRPr>
      </a:lvl1pPr>
      <a:lvl2pPr algn="l" rtl="0" fontAlgn="base">
        <a:spcBef>
          <a:spcPct val="0"/>
        </a:spcBef>
        <a:spcAft>
          <a:spcPct val="0"/>
        </a:spcAft>
        <a:defRPr sz="2500" b="1">
          <a:solidFill>
            <a:schemeClr val="tx2"/>
          </a:solidFill>
          <a:latin typeface="Trebuchet MS" pitchFamily="34" charset="0"/>
        </a:defRPr>
      </a:lvl2pPr>
      <a:lvl3pPr algn="l" rtl="0" fontAlgn="base">
        <a:spcBef>
          <a:spcPct val="0"/>
        </a:spcBef>
        <a:spcAft>
          <a:spcPct val="0"/>
        </a:spcAft>
        <a:defRPr sz="2500" b="1">
          <a:solidFill>
            <a:schemeClr val="tx2"/>
          </a:solidFill>
          <a:latin typeface="Trebuchet MS" pitchFamily="34" charset="0"/>
        </a:defRPr>
      </a:lvl3pPr>
      <a:lvl4pPr algn="l" rtl="0" fontAlgn="base">
        <a:spcBef>
          <a:spcPct val="0"/>
        </a:spcBef>
        <a:spcAft>
          <a:spcPct val="0"/>
        </a:spcAft>
        <a:defRPr sz="2500" b="1">
          <a:solidFill>
            <a:schemeClr val="tx2"/>
          </a:solidFill>
          <a:latin typeface="Trebuchet MS" pitchFamily="34" charset="0"/>
        </a:defRPr>
      </a:lvl4pPr>
      <a:lvl5pPr algn="l" rtl="0" fontAlgn="base">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fontAlgn="base">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fontAlgn="base">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fontAlgn="base">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fontAlgn="base">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fontAlgn="base">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Lst>
  <p:transition/>
  <p:txStyles>
    <p:titleStyle>
      <a:lvl1pPr algn="ctr" defTabSz="822325" rtl="0" eaLnBrk="0" fontAlgn="base" hangingPunct="0">
        <a:spcBef>
          <a:spcPct val="0"/>
        </a:spcBef>
        <a:spcAft>
          <a:spcPct val="0"/>
        </a:spcAft>
        <a:defRPr sz="5800">
          <a:solidFill>
            <a:schemeClr val="tx1"/>
          </a:solidFill>
          <a:latin typeface="+mj-lt"/>
          <a:ea typeface="+mj-ea"/>
          <a:cs typeface="+mj-cs"/>
          <a:sym typeface="Gill Sans" charset="0"/>
        </a:defRPr>
      </a:lvl1pPr>
      <a:lvl2pPr algn="ctr" defTabSz="822325"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defTabSz="822325"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defTabSz="822325"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defTabSz="822325"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defTabSz="822325"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defTabSz="822325"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defTabSz="822325"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defTabSz="822325"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628650" indent="-400050" algn="l" defTabSz="822325" rtl="0" eaLnBrk="0" fontAlgn="base" hangingPunct="0">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1pPr>
      <a:lvl2pPr marL="936625" indent="-400050" algn="l" defTabSz="822325" rtl="0" eaLnBrk="0" fontAlgn="base" hangingPunct="0">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2pPr>
      <a:lvl3pPr marL="1246188" indent="-400050" algn="l" defTabSz="822325" rtl="0" eaLnBrk="0" fontAlgn="base" hangingPunct="0">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3pPr>
      <a:lvl4pPr marL="1565275" indent="-400050" algn="l" defTabSz="822325" rtl="0" eaLnBrk="0" fontAlgn="base" hangingPunct="0">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4pPr>
      <a:lvl5pPr marL="1874838" indent="-400050" algn="l" defTabSz="822325" rtl="0" eaLnBrk="0" fontAlgn="base" hangingPunct="0">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5pPr>
      <a:lvl6pPr marL="2332038" indent="-400050" algn="l" defTabSz="822325" rtl="0" fontAlgn="base">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6pPr>
      <a:lvl7pPr marL="2789238" indent="-400050" algn="l" defTabSz="822325" rtl="0" fontAlgn="base">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7pPr>
      <a:lvl8pPr marL="3246438" indent="-400050" algn="l" defTabSz="822325" rtl="0" fontAlgn="base">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8pPr>
      <a:lvl9pPr marL="3703638" indent="-400050" algn="l" defTabSz="822325" rtl="0" fontAlgn="base">
        <a:spcBef>
          <a:spcPts val="1625"/>
        </a:spcBef>
        <a:spcAft>
          <a:spcPct val="0"/>
        </a:spcAft>
        <a:buSzPct val="171000"/>
        <a:buFont typeface="Gill Sans" charset="0"/>
        <a:buChar char="•"/>
        <a:defRPr sz="29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BE801E4-67FB-47D3-8F71-2AC32A927B5C}" type="slidenum">
              <a:rPr lang="en-US">
                <a:solidFill>
                  <a:srgbClr val="000000"/>
                </a:solidFill>
              </a:rPr>
              <a:pPr/>
              <a:t>‹nr.›</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rot="10800000">
            <a:off x="0" y="0"/>
            <a:ext cx="9144000" cy="6858000"/>
          </a:xfrm>
          <a:prstGeom prst="rect">
            <a:avLst/>
          </a:prstGeom>
          <a:noFill/>
          <a:ln w="12700">
            <a:noFill/>
            <a:miter lim="800000"/>
            <a:headEnd/>
            <a:tailEnd/>
          </a:ln>
        </p:spPr>
      </p:pic>
      <p:pic>
        <p:nvPicPr>
          <p:cNvPr id="3" name="Picture 1"/>
          <p:cNvPicPr>
            <a:picLocks noChangeAspect="1" noChangeArrowheads="1"/>
          </p:cNvPicPr>
          <p:nvPr/>
        </p:nvPicPr>
        <p:blipFill>
          <a:blip r:embed="rId3" cstate="print"/>
          <a:srcRect b="18889"/>
          <a:stretch>
            <a:fillRect/>
          </a:stretch>
        </p:blipFill>
        <p:spPr bwMode="auto">
          <a:xfrm>
            <a:off x="0" y="-838200"/>
            <a:ext cx="9144000" cy="5562600"/>
          </a:xfrm>
          <a:prstGeom prst="rect">
            <a:avLst/>
          </a:prstGeom>
          <a:noFill/>
          <a:ln w="12700">
            <a:noFill/>
            <a:miter lim="800000"/>
            <a:headEnd/>
            <a:tailEnd/>
          </a:ln>
        </p:spPr>
      </p:pic>
      <p:pic>
        <p:nvPicPr>
          <p:cNvPr id="7" name="Picture 6" descr="CRH_cropped.JPG"/>
          <p:cNvPicPr>
            <a:picLocks noChangeAspect="1"/>
          </p:cNvPicPr>
          <p:nvPr/>
        </p:nvPicPr>
        <p:blipFill>
          <a:blip r:embed="rId4" cstate="print"/>
          <a:stretch>
            <a:fillRect/>
          </a:stretch>
        </p:blipFill>
        <p:spPr>
          <a:xfrm>
            <a:off x="5823539" y="5334000"/>
            <a:ext cx="3098211" cy="1354229"/>
          </a:xfrm>
          <a:prstGeom prst="rect">
            <a:avLst/>
          </a:prstGeom>
        </p:spPr>
      </p:pic>
      <p:sp>
        <p:nvSpPr>
          <p:cNvPr id="12" name="Rectangle 1"/>
          <p:cNvSpPr>
            <a:spLocks/>
          </p:cNvSpPr>
          <p:nvPr/>
        </p:nvSpPr>
        <p:spPr bwMode="auto">
          <a:xfrm>
            <a:off x="5638800" y="2133600"/>
            <a:ext cx="5334000" cy="4038600"/>
          </a:xfrm>
          <a:prstGeom prst="rect">
            <a:avLst/>
          </a:prstGeom>
          <a:noFill/>
          <a:ln w="12700">
            <a:noFill/>
            <a:miter lim="800000"/>
            <a:headEnd/>
            <a:tailEnd/>
          </a:ln>
        </p:spPr>
        <p:txBody>
          <a:bodyPr lIns="0" tIns="0" rIns="0" bIns="0" anchor="ctr"/>
          <a:lstStyle/>
          <a:p>
            <a:pPr defTabSz="822325">
              <a:lnSpc>
                <a:spcPct val="80000"/>
              </a:lnSpc>
            </a:pPr>
            <a:r>
              <a:rPr lang="en-US" sz="3500" dirty="0" smtClean="0">
                <a:solidFill>
                  <a:schemeClr val="bg1"/>
                </a:solidFill>
                <a:latin typeface="Georgia" pitchFamily="18" charset="0"/>
                <a:sym typeface="Georgia" pitchFamily="18" charset="0"/>
              </a:rPr>
              <a:t>next library 2011</a:t>
            </a:r>
          </a:p>
        </p:txBody>
      </p:sp>
      <p:pic>
        <p:nvPicPr>
          <p:cNvPr id="13" name="Picture 1"/>
          <p:cNvPicPr>
            <a:picLocks noChangeAspect="1" noChangeArrowheads="1"/>
          </p:cNvPicPr>
          <p:nvPr/>
        </p:nvPicPr>
        <p:blipFill>
          <a:blip r:embed="rId3" cstate="print"/>
          <a:srcRect l="67500" t="85556" b="8000"/>
          <a:stretch>
            <a:fillRect/>
          </a:stretch>
        </p:blipFill>
        <p:spPr bwMode="auto">
          <a:xfrm>
            <a:off x="5943600" y="4724400"/>
            <a:ext cx="2971800" cy="44196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391584"/>
            <a:ext cx="9143999" cy="764116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 y="3238500"/>
            <a:ext cx="8610600" cy="1943100"/>
          </a:xfrm>
          <a:prstGeom prst="rect">
            <a:avLst/>
          </a:prstGeom>
          <a:noFill/>
          <a:ln w="12700">
            <a:noFill/>
            <a:miter lim="800000"/>
            <a:headEnd/>
            <a:tailEnd/>
          </a:ln>
        </p:spPr>
        <p:txBody>
          <a:bodyPr lIns="0" tIns="0" rIns="0" bIns="0" anchor="ctr"/>
          <a:lstStyle/>
          <a:p>
            <a:pPr defTabSz="822325">
              <a:lnSpc>
                <a:spcPct val="80000"/>
              </a:lnSpc>
            </a:pPr>
            <a:r>
              <a:rPr lang="en-US" sz="5500" dirty="0" smtClean="0">
                <a:solidFill>
                  <a:srgbClr val="FFFFFF"/>
                </a:solidFill>
                <a:latin typeface="Georgia" pitchFamily="18" charset="0"/>
                <a:sym typeface="Georgia" pitchFamily="18" charset="0"/>
              </a:rPr>
              <a:t/>
            </a:r>
            <a:br>
              <a:rPr lang="en-US" sz="5500" dirty="0" smtClean="0">
                <a:solidFill>
                  <a:srgbClr val="FFFFFF"/>
                </a:solidFill>
                <a:latin typeface="Georgia" pitchFamily="18" charset="0"/>
                <a:sym typeface="Georgia" pitchFamily="18" charset="0"/>
              </a:rPr>
            </a:br>
            <a:r>
              <a:rPr lang="en-US" sz="5500" dirty="0" smtClean="0">
                <a:solidFill>
                  <a:srgbClr val="FFFFFF"/>
                </a:solidFill>
                <a:latin typeface="Georgia" pitchFamily="18" charset="0"/>
                <a:sym typeface="Georgia" pitchFamily="18" charset="0"/>
              </a:rPr>
              <a:t>Is your library relevant</a:t>
            </a:r>
            <a:r>
              <a:rPr lang="en-US" sz="7500" dirty="0" smtClean="0">
                <a:solidFill>
                  <a:srgbClr val="92D050"/>
                </a:solidFill>
                <a:latin typeface="Georgia" pitchFamily="18" charset="0"/>
                <a:sym typeface="Georgia" pitchFamily="18" charset="0"/>
              </a:rPr>
              <a:t>?</a:t>
            </a:r>
          </a:p>
          <a:p>
            <a:pPr defTabSz="822325">
              <a:lnSpc>
                <a:spcPct val="80000"/>
              </a:lnSpc>
            </a:pPr>
            <a:r>
              <a:rPr lang="en-US" sz="7500" dirty="0" smtClean="0">
                <a:solidFill>
                  <a:srgbClr val="FFC000"/>
                </a:solidFill>
                <a:latin typeface="Georgia" pitchFamily="18" charset="0"/>
                <a:sym typeface="Georgia" pitchFamily="18" charset="0"/>
              </a:rPr>
              <a:t>How do you know ?</a:t>
            </a:r>
            <a:r>
              <a:rPr lang="en-US" sz="5500" dirty="0" smtClean="0">
                <a:solidFill>
                  <a:srgbClr val="FFC000"/>
                </a:solidFill>
                <a:latin typeface="Georgia" pitchFamily="18" charset="0"/>
                <a:sym typeface="Georgia" pitchFamily="18" charset="0"/>
              </a:rPr>
              <a:t> </a:t>
            </a:r>
          </a:p>
          <a:p>
            <a:pPr defTabSz="822325">
              <a:lnSpc>
                <a:spcPct val="80000"/>
              </a:lnSpc>
            </a:pPr>
            <a:endParaRPr lang="en-US" sz="5500" dirty="0" smtClean="0">
              <a:solidFill>
                <a:srgbClr val="FFFFFF"/>
              </a:solidFill>
              <a:latin typeface="Georgia" pitchFamily="18" charset="0"/>
              <a:sym typeface="Georg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3" name="Rectangle 1"/>
          <p:cNvSpPr>
            <a:spLocks/>
          </p:cNvSpPr>
          <p:nvPr/>
        </p:nvSpPr>
        <p:spPr bwMode="auto">
          <a:xfrm>
            <a:off x="3810000" y="2362200"/>
            <a:ext cx="5334000" cy="4038600"/>
          </a:xfrm>
          <a:prstGeom prst="rect">
            <a:avLst/>
          </a:prstGeom>
          <a:noFill/>
          <a:ln w="12700">
            <a:noFill/>
            <a:miter lim="800000"/>
            <a:headEnd/>
            <a:tailEnd/>
          </a:ln>
        </p:spPr>
        <p:txBody>
          <a:bodyPr lIns="0" tIns="0" rIns="0" bIns="0" anchor="ctr"/>
          <a:lstStyle/>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who is doing it ?</a:t>
            </a:r>
          </a:p>
          <a:p>
            <a:pPr defTabSz="822325">
              <a:lnSpc>
                <a:spcPct val="80000"/>
              </a:lnSpc>
            </a:pPr>
            <a:endParaRPr lang="en-US" sz="3500" dirty="0" smtClean="0">
              <a:solidFill>
                <a:schemeClr val="bg1"/>
              </a:solidFill>
              <a:latin typeface="Georgia" pitchFamily="18" charset="0"/>
              <a:sym typeface="Georgia" pitchFamily="18" charset="0"/>
            </a:endParaRPr>
          </a:p>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how are they doing it ? </a:t>
            </a:r>
          </a:p>
          <a:p>
            <a:pPr defTabSz="822325">
              <a:lnSpc>
                <a:spcPct val="80000"/>
              </a:lnSpc>
            </a:pPr>
            <a:endParaRPr lang="en-US" sz="3500" dirty="0" smtClean="0">
              <a:solidFill>
                <a:schemeClr val="bg1"/>
              </a:solidFill>
              <a:latin typeface="Georgia" pitchFamily="18" charset="0"/>
              <a:sym typeface="Georgia" pitchFamily="18" charset="0"/>
            </a:endParaRPr>
          </a:p>
          <a:p>
            <a:pPr defTabSz="822325">
              <a:lnSpc>
                <a:spcPct val="80000"/>
              </a:lnSpc>
              <a:buFont typeface="Arial" pitchFamily="34" charset="0"/>
              <a:buChar char="•"/>
            </a:pPr>
            <a:r>
              <a:rPr lang="en-US" sz="3500" dirty="0" smtClean="0">
                <a:solidFill>
                  <a:schemeClr val="bg1"/>
                </a:solidFill>
                <a:latin typeface="Georgia" pitchFamily="18" charset="0"/>
                <a:sym typeface="Georgia" pitchFamily="18" charset="0"/>
              </a:rPr>
              <a:t> what have they learned ?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
        <p:nvSpPr>
          <p:cNvPr id="11267" name="Rectangle 1"/>
          <p:cNvSpPr>
            <a:spLocks/>
          </p:cNvSpPr>
          <p:nvPr/>
        </p:nvSpPr>
        <p:spPr bwMode="auto">
          <a:xfrm>
            <a:off x="-3886200" y="2971800"/>
            <a:ext cx="12679363" cy="1943100"/>
          </a:xfrm>
          <a:prstGeom prst="rect">
            <a:avLst/>
          </a:prstGeom>
          <a:noFill/>
          <a:ln w="12700">
            <a:noFill/>
            <a:miter lim="800000"/>
            <a:headEnd/>
            <a:tailEnd/>
          </a:ln>
        </p:spPr>
        <p:txBody>
          <a:bodyPr lIns="0" tIns="0" rIns="0" bIns="0" anchor="ctr"/>
          <a:lstStyle/>
          <a:p>
            <a:pPr algn="r" defTabSz="822325">
              <a:lnSpc>
                <a:spcPct val="80000"/>
              </a:lnSpc>
            </a:pPr>
            <a:endParaRPr lang="en-US" sz="5000">
              <a:solidFill>
                <a:srgbClr val="FFCC00"/>
              </a:solidFill>
              <a:latin typeface="Georgia" pitchFamily="18" charset="0"/>
              <a:ea typeface="ヒラギノ角ゴ ProN W3" charset="0"/>
              <a:cs typeface="ヒラギノ角ゴ ProN W3" charset="0"/>
              <a:sym typeface="Georgia" pitchFamily="18" charset="0"/>
            </a:endParaRPr>
          </a:p>
          <a:p>
            <a:pPr algn="r" defTabSz="822325">
              <a:lnSpc>
                <a:spcPct val="80000"/>
              </a:lnSpc>
            </a:pPr>
            <a:r>
              <a:rPr lang="en-US" sz="5000">
                <a:solidFill>
                  <a:srgbClr val="FFCC00"/>
                </a:solidFill>
                <a:latin typeface="Georgia" pitchFamily="18" charset="0"/>
                <a:ea typeface="ヒラギノ角ゴ ProN W3" charset="0"/>
                <a:cs typeface="ヒラギノ角ゴ ProN W3" charset="0"/>
                <a:sym typeface="Georgia" pitchFamily="18" charset="0"/>
              </a:rPr>
              <a:t>Book stores.</a:t>
            </a:r>
          </a:p>
          <a:p>
            <a:pPr algn="r" defTabSz="822325">
              <a:lnSpc>
                <a:spcPct val="80000"/>
              </a:lnSpc>
            </a:pPr>
            <a:endParaRPr lang="en-US" sz="5000">
              <a:solidFill>
                <a:srgbClr val="FFCC00"/>
              </a:solidFill>
              <a:latin typeface="Georgia" pitchFamily="18" charset="0"/>
              <a:ea typeface="ヒラギノ角ゴ ProN W3" charset="0"/>
              <a:cs typeface="ヒラギノ角ゴ ProN W3" charset="0"/>
              <a:sym typeface="Georgia" pitchFamily="18" charset="0"/>
            </a:endParaRPr>
          </a:p>
          <a:p>
            <a:pPr algn="r" defTabSz="822325">
              <a:lnSpc>
                <a:spcPct val="80000"/>
              </a:lnSpc>
            </a:pPr>
            <a:r>
              <a:rPr lang="en-US" sz="5000">
                <a:solidFill>
                  <a:srgbClr val="73D216"/>
                </a:solidFill>
                <a:latin typeface="Georgia" pitchFamily="18" charset="0"/>
                <a:ea typeface="ヒラギノ角ゴ ProN W3" charset="0"/>
                <a:cs typeface="ヒラギノ角ゴ ProN W3" charset="0"/>
                <a:sym typeface="Georgia" pitchFamily="18" charset="0"/>
              </a:rPr>
              <a:t>Pubs.</a:t>
            </a:r>
            <a:r>
              <a:rPr lang="en-US" sz="5000">
                <a:solidFill>
                  <a:srgbClr val="FFCC00"/>
                </a:solidFill>
                <a:latin typeface="Georgia" pitchFamily="18" charset="0"/>
                <a:ea typeface="ヒラギノ角ゴ ProN W3" charset="0"/>
                <a:cs typeface="ヒラギノ角ゴ ProN W3" charset="0"/>
                <a:sym typeface="Georgia" pitchFamily="18" charset="0"/>
              </a:rPr>
              <a:t/>
            </a:r>
            <a:br>
              <a:rPr lang="en-US" sz="5000">
                <a:solidFill>
                  <a:srgbClr val="FFCC00"/>
                </a:solidFill>
                <a:latin typeface="Georgia" pitchFamily="18" charset="0"/>
                <a:ea typeface="ヒラギノ角ゴ ProN W3" charset="0"/>
                <a:cs typeface="ヒラギノ角ゴ ProN W3" charset="0"/>
                <a:sym typeface="Georgia" pitchFamily="18" charset="0"/>
              </a:rPr>
            </a:br>
            <a:endParaRPr lang="en-US" sz="5000">
              <a:solidFill>
                <a:srgbClr val="FFCC00"/>
              </a:solidFill>
              <a:latin typeface="Georgia" pitchFamily="18" charset="0"/>
              <a:ea typeface="ヒラギノ角ゴ ProN W3" charset="0"/>
              <a:cs typeface="ヒラギノ角ゴ ProN W3" charset="0"/>
              <a:sym typeface="Georgia" pitchFamily="18" charset="0"/>
            </a:endParaRPr>
          </a:p>
          <a:p>
            <a:pPr algn="r" defTabSz="822325">
              <a:lnSpc>
                <a:spcPct val="80000"/>
              </a:lnSpc>
            </a:pPr>
            <a:r>
              <a:rPr lang="en-US" sz="5000">
                <a:solidFill>
                  <a:srgbClr val="FFCC00"/>
                </a:solidFill>
                <a:latin typeface="Georgia" pitchFamily="18" charset="0"/>
                <a:ea typeface="ヒラギノ角ゴ ProN W3" charset="0"/>
                <a:cs typeface="ヒラギノ角ゴ ProN W3" charset="0"/>
                <a:sym typeface="Georgia" pitchFamily="18" charset="0"/>
              </a:rPr>
              <a:t>		Documents.		</a:t>
            </a:r>
          </a:p>
          <a:p>
            <a:pPr algn="r" defTabSz="822325">
              <a:lnSpc>
                <a:spcPct val="80000"/>
              </a:lnSpc>
            </a:pPr>
            <a:endParaRPr lang="en-US" sz="5000">
              <a:solidFill>
                <a:srgbClr val="FFCC00"/>
              </a:solidFill>
              <a:latin typeface="Georgia" pitchFamily="18" charset="0"/>
              <a:ea typeface="ヒラギノ角ゴ ProN W3" charset="0"/>
              <a:cs typeface="ヒラギノ角ゴ ProN W3" charset="0"/>
              <a:sym typeface="Georgia" pitchFamily="18" charset="0"/>
            </a:endParaRPr>
          </a:p>
          <a:p>
            <a:pPr algn="r" defTabSz="822325">
              <a:lnSpc>
                <a:spcPct val="80000"/>
              </a:lnSpc>
            </a:pPr>
            <a:r>
              <a:rPr lang="en-US" sz="5000">
                <a:solidFill>
                  <a:srgbClr val="FFCC00"/>
                </a:solidFill>
                <a:latin typeface="Georgia" pitchFamily="18" charset="0"/>
                <a:ea typeface="ヒラギノ角ゴ ProN W3" charset="0"/>
                <a:cs typeface="ヒラギノ角ゴ ProN W3" charset="0"/>
                <a:sym typeface="Georgia" pitchFamily="18" charset="0"/>
              </a:rPr>
              <a:t>			</a:t>
            </a:r>
            <a:r>
              <a:rPr lang="en-US" sz="5000">
                <a:solidFill>
                  <a:srgbClr val="73D216"/>
                </a:solidFill>
                <a:latin typeface="Georgia" pitchFamily="18" charset="0"/>
                <a:ea typeface="ヒラギノ角ゴ ProN W3" charset="0"/>
                <a:cs typeface="ヒラギノ角ゴ ProN W3" charset="0"/>
                <a:sym typeface="Georgia" pitchFamily="18" charset="0"/>
              </a:rPr>
              <a:t>Bowling Alleys.	</a:t>
            </a:r>
            <a:r>
              <a:rPr lang="en-US" sz="5000">
                <a:solidFill>
                  <a:srgbClr val="FFCC00"/>
                </a:solidFill>
                <a:latin typeface="Georgia" pitchFamily="18" charset="0"/>
                <a:ea typeface="ヒラギノ角ゴ ProN W3" charset="0"/>
                <a:cs typeface="ヒラギノ角ゴ ProN W3" charset="0"/>
                <a:sym typeface="Georgia" pitchFamily="18"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pic>
        <p:nvPicPr>
          <p:cNvPr id="12291" name="Picture 3"/>
          <p:cNvPicPr>
            <a:picLocks noChangeAspect="1" noChangeArrowheads="1"/>
          </p:cNvPicPr>
          <p:nvPr/>
        </p:nvPicPr>
        <p:blipFill>
          <a:blip r:embed="rId4" cstate="print"/>
          <a:srcRect l="30296" t="20370" r="54469" b="64815"/>
          <a:stretch>
            <a:fillRect/>
          </a:stretch>
        </p:blipFill>
        <p:spPr bwMode="auto">
          <a:xfrm>
            <a:off x="457200" y="2538413"/>
            <a:ext cx="2057400" cy="1500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4228" name="Picture 4" descr="reference1911"/>
          <p:cNvPicPr>
            <a:picLocks noChangeAspect="1" noChangeArrowheads="1"/>
          </p:cNvPicPr>
          <p:nvPr/>
        </p:nvPicPr>
        <p:blipFill>
          <a:blip r:embed="rId3" cstate="print"/>
          <a:srcRect/>
          <a:stretch>
            <a:fillRect/>
          </a:stretch>
        </p:blipFill>
        <p:spPr bwMode="auto">
          <a:xfrm>
            <a:off x="685800" y="1066800"/>
            <a:ext cx="7848600" cy="46778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1"/>
          <p:cNvSpPr>
            <a:spLocks/>
          </p:cNvSpPr>
          <p:nvPr/>
        </p:nvSpPr>
        <p:spPr bwMode="auto">
          <a:xfrm>
            <a:off x="1752600" y="1103313"/>
            <a:ext cx="7581900" cy="3714750"/>
          </a:xfrm>
          <a:prstGeom prst="rect">
            <a:avLst/>
          </a:prstGeom>
          <a:noFill/>
          <a:ln w="12700">
            <a:noFill/>
            <a:miter lim="800000"/>
            <a:headEnd/>
            <a:tailEnd/>
          </a:ln>
        </p:spPr>
        <p:txBody>
          <a:bodyPr lIns="0" tIns="0" rIns="0" bIns="0" anchor="ctr"/>
          <a:lstStyle/>
          <a:p>
            <a:pPr defTabSz="822325"/>
            <a:r>
              <a:rPr lang="en-US" sz="5500" smtClean="0">
                <a:solidFill>
                  <a:srgbClr val="FFFFFF"/>
                </a:solidFill>
                <a:latin typeface="Georgia" pitchFamily="18" charset="0"/>
                <a:sym typeface="Georgia" pitchFamily="18" charset="0"/>
              </a:rPr>
              <a:t>Where is the library</a:t>
            </a:r>
            <a:r>
              <a:rPr lang="en-US" sz="5500" smtClean="0">
                <a:solidFill>
                  <a:srgbClr val="68A22F"/>
                </a:solidFill>
                <a:latin typeface="Gill Sans Light" pitchFamily="-65" charset="0"/>
                <a:sym typeface="Gill Sans Light" pitchFamily="-65" charset="0"/>
              </a:rPr>
              <a:t>  </a:t>
            </a:r>
            <a:endParaRPr lang="en-US" sz="5500" smtClean="0">
              <a:solidFill>
                <a:srgbClr val="A2D039"/>
              </a:solidFill>
              <a:latin typeface="Georgia" pitchFamily="18" charset="0"/>
              <a:sym typeface="Georgia" pitchFamily="18" charset="0"/>
            </a:endParaRPr>
          </a:p>
          <a:p>
            <a:pPr defTabSz="822325"/>
            <a:endParaRPr lang="en-US" sz="5500" smtClean="0">
              <a:solidFill>
                <a:srgbClr val="A2D039"/>
              </a:solidFill>
              <a:latin typeface="Georgia" pitchFamily="18" charset="0"/>
              <a:sym typeface="Georgia" pitchFamily="18" charset="0"/>
            </a:endParaRPr>
          </a:p>
          <a:p>
            <a:pPr defTabSz="822325">
              <a:spcBef>
                <a:spcPts val="1075"/>
              </a:spcBef>
            </a:pPr>
            <a:endParaRPr lang="en-US" sz="5500" smtClean="0">
              <a:solidFill>
                <a:srgbClr val="A2D039"/>
              </a:solidFill>
              <a:latin typeface="Georgia" pitchFamily="18" charset="0"/>
              <a:sym typeface="Georgia" pitchFamily="18" charset="0"/>
            </a:endParaRPr>
          </a:p>
        </p:txBody>
      </p:sp>
      <p:sp>
        <p:nvSpPr>
          <p:cNvPr id="32770" name="Line 2"/>
          <p:cNvSpPr>
            <a:spLocks noChangeShapeType="1"/>
          </p:cNvSpPr>
          <p:nvPr/>
        </p:nvSpPr>
        <p:spPr bwMode="auto">
          <a:xfrm rot="10800000">
            <a:off x="1066800" y="-479425"/>
            <a:ext cx="0" cy="7462838"/>
          </a:xfrm>
          <a:prstGeom prst="line">
            <a:avLst/>
          </a:prstGeom>
          <a:noFill/>
          <a:ln w="38100">
            <a:solidFill>
              <a:srgbClr val="FFFFFF"/>
            </a:solidFill>
            <a:prstDash val="dash"/>
            <a:round/>
            <a:headEnd/>
            <a:tailEnd/>
          </a:ln>
          <a:effectLst>
            <a:outerShdw dist="12699" dir="5400000" algn="ctr" rotWithShape="0">
              <a:schemeClr val="bg2">
                <a:alpha val="50000"/>
              </a:schemeClr>
            </a:outerShdw>
          </a:effectLst>
        </p:spPr>
        <p:txBody>
          <a:bodyPr/>
          <a:lstStyle/>
          <a:p>
            <a:pPr>
              <a:defRPr/>
            </a:pPr>
            <a:endParaRPr lang="en-US">
              <a:solidFill>
                <a:srgbClr val="000000"/>
              </a:solidFill>
            </a:endParaRPr>
          </a:p>
        </p:txBody>
      </p:sp>
      <p:sp>
        <p:nvSpPr>
          <p:cNvPr id="13316" name="Rectangle 3"/>
          <p:cNvSpPr>
            <a:spLocks/>
          </p:cNvSpPr>
          <p:nvPr/>
        </p:nvSpPr>
        <p:spPr bwMode="auto">
          <a:xfrm>
            <a:off x="7848600" y="1279525"/>
            <a:ext cx="522288" cy="1311275"/>
          </a:xfrm>
          <a:prstGeom prst="rect">
            <a:avLst/>
          </a:prstGeom>
          <a:noFill/>
          <a:ln w="12700">
            <a:noFill/>
            <a:miter lim="800000"/>
            <a:headEnd/>
            <a:tailEnd/>
          </a:ln>
        </p:spPr>
        <p:txBody>
          <a:bodyPr wrap="none" lIns="0" tIns="0" rIns="0" bIns="0" anchor="ctr">
            <a:spAutoFit/>
          </a:bodyPr>
          <a:lstStyle/>
          <a:p>
            <a:pPr defTabSz="822325"/>
            <a:r>
              <a:rPr lang="en-US" sz="8600" smtClean="0">
                <a:solidFill>
                  <a:srgbClr val="E1822E"/>
                </a:solidFill>
                <a:latin typeface="Georgia" pitchFamily="18" charset="0"/>
                <a:sym typeface="Georgia" pitchFamily="18"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962400" y="0"/>
            <a:ext cx="5105400" cy="6858000"/>
            <a:chOff x="1584" y="423"/>
            <a:chExt cx="2457" cy="3474"/>
          </a:xfrm>
        </p:grpSpPr>
        <p:pic>
          <p:nvPicPr>
            <p:cNvPr id="14340" name="Picture 3"/>
            <p:cNvPicPr>
              <a:picLocks noChangeAspect="1" noChangeArrowheads="1"/>
            </p:cNvPicPr>
            <p:nvPr/>
          </p:nvPicPr>
          <p:blipFill>
            <a:blip r:embed="rId3" cstate="print"/>
            <a:srcRect/>
            <a:stretch>
              <a:fillRect/>
            </a:stretch>
          </p:blipFill>
          <p:spPr bwMode="auto">
            <a:xfrm>
              <a:off x="1719" y="423"/>
              <a:ext cx="2322" cy="3474"/>
            </a:xfrm>
            <a:prstGeom prst="rect">
              <a:avLst/>
            </a:prstGeom>
            <a:noFill/>
            <a:ln w="9525">
              <a:noFill/>
              <a:miter lim="800000"/>
              <a:headEnd/>
              <a:tailEnd/>
            </a:ln>
          </p:spPr>
        </p:pic>
        <p:sp>
          <p:nvSpPr>
            <p:cNvPr id="14341" name="Rectangle 4"/>
            <p:cNvSpPr>
              <a:spLocks noChangeArrowheads="1"/>
            </p:cNvSpPr>
            <p:nvPr/>
          </p:nvSpPr>
          <p:spPr bwMode="auto">
            <a:xfrm>
              <a:off x="1680" y="528"/>
              <a:ext cx="1008" cy="480"/>
            </a:xfrm>
            <a:prstGeom prst="rect">
              <a:avLst/>
            </a:prstGeom>
            <a:solidFill>
              <a:schemeClr val="bg1"/>
            </a:solidFill>
            <a:ln w="9525">
              <a:noFill/>
              <a:miter lim="800000"/>
              <a:headEnd/>
              <a:tailEnd/>
            </a:ln>
          </p:spPr>
          <p:txBody>
            <a:bodyPr wrap="none" anchor="ctr"/>
            <a:lstStyle/>
            <a:p>
              <a:endParaRPr lang="en-US"/>
            </a:p>
          </p:txBody>
        </p:sp>
        <p:sp>
          <p:nvSpPr>
            <p:cNvPr id="14342" name="Rectangle 5"/>
            <p:cNvSpPr>
              <a:spLocks noChangeArrowheads="1"/>
            </p:cNvSpPr>
            <p:nvPr/>
          </p:nvSpPr>
          <p:spPr bwMode="auto">
            <a:xfrm>
              <a:off x="1680" y="3408"/>
              <a:ext cx="1008" cy="480"/>
            </a:xfrm>
            <a:prstGeom prst="rect">
              <a:avLst/>
            </a:prstGeom>
            <a:solidFill>
              <a:schemeClr val="bg1"/>
            </a:solidFill>
            <a:ln w="9525">
              <a:noFill/>
              <a:miter lim="800000"/>
              <a:headEnd/>
              <a:tailEnd/>
            </a:ln>
          </p:spPr>
          <p:txBody>
            <a:bodyPr wrap="none" anchor="ctr"/>
            <a:lstStyle/>
            <a:p>
              <a:endParaRPr lang="en-US"/>
            </a:p>
          </p:txBody>
        </p:sp>
        <p:sp>
          <p:nvSpPr>
            <p:cNvPr id="14343" name="Rectangle 6"/>
            <p:cNvSpPr>
              <a:spLocks noChangeArrowheads="1"/>
            </p:cNvSpPr>
            <p:nvPr/>
          </p:nvSpPr>
          <p:spPr bwMode="auto">
            <a:xfrm>
              <a:off x="1680" y="3024"/>
              <a:ext cx="240" cy="480"/>
            </a:xfrm>
            <a:prstGeom prst="rect">
              <a:avLst/>
            </a:prstGeom>
            <a:solidFill>
              <a:schemeClr val="bg1"/>
            </a:solidFill>
            <a:ln w="9525">
              <a:noFill/>
              <a:miter lim="800000"/>
              <a:headEnd/>
              <a:tailEnd/>
            </a:ln>
          </p:spPr>
          <p:txBody>
            <a:bodyPr wrap="none" anchor="ctr"/>
            <a:lstStyle/>
            <a:p>
              <a:endParaRPr lang="en-US"/>
            </a:p>
          </p:txBody>
        </p:sp>
        <p:sp>
          <p:nvSpPr>
            <p:cNvPr id="14344" name="Rectangle 7"/>
            <p:cNvSpPr>
              <a:spLocks noChangeArrowheads="1"/>
            </p:cNvSpPr>
            <p:nvPr/>
          </p:nvSpPr>
          <p:spPr bwMode="auto">
            <a:xfrm>
              <a:off x="1632" y="2016"/>
              <a:ext cx="240" cy="480"/>
            </a:xfrm>
            <a:prstGeom prst="rect">
              <a:avLst/>
            </a:prstGeom>
            <a:solidFill>
              <a:schemeClr val="bg1"/>
            </a:solidFill>
            <a:ln w="9525">
              <a:noFill/>
              <a:miter lim="800000"/>
              <a:headEnd/>
              <a:tailEnd/>
            </a:ln>
          </p:spPr>
          <p:txBody>
            <a:bodyPr wrap="none" anchor="ctr"/>
            <a:lstStyle/>
            <a:p>
              <a:endParaRPr lang="en-US"/>
            </a:p>
          </p:txBody>
        </p:sp>
        <p:sp>
          <p:nvSpPr>
            <p:cNvPr id="14345" name="Rectangle 8"/>
            <p:cNvSpPr>
              <a:spLocks noChangeArrowheads="1"/>
            </p:cNvSpPr>
            <p:nvPr/>
          </p:nvSpPr>
          <p:spPr bwMode="auto">
            <a:xfrm>
              <a:off x="1584" y="816"/>
              <a:ext cx="240" cy="480"/>
            </a:xfrm>
            <a:prstGeom prst="rect">
              <a:avLst/>
            </a:prstGeom>
            <a:solidFill>
              <a:schemeClr val="bg1"/>
            </a:solidFill>
            <a:ln w="9525">
              <a:noFill/>
              <a:miter lim="800000"/>
              <a:headEnd/>
              <a:tailEnd/>
            </a:ln>
          </p:spPr>
          <p:txBody>
            <a:bodyPr wrap="none" anchor="ctr"/>
            <a:lstStyle/>
            <a:p>
              <a:endParaRPr lang="en-US"/>
            </a:p>
          </p:txBody>
        </p:sp>
      </p:grpSp>
      <p:sp>
        <p:nvSpPr>
          <p:cNvPr id="14339" name="Text Box 9"/>
          <p:cNvSpPr txBox="1">
            <a:spLocks noChangeArrowheads="1"/>
          </p:cNvSpPr>
          <p:nvPr/>
        </p:nvSpPr>
        <p:spPr bwMode="auto">
          <a:xfrm>
            <a:off x="304800" y="2406650"/>
            <a:ext cx="4724400" cy="1555750"/>
          </a:xfrm>
          <a:prstGeom prst="rect">
            <a:avLst/>
          </a:prstGeom>
          <a:noFill/>
          <a:ln w="9525">
            <a:noFill/>
            <a:miter lim="800000"/>
            <a:headEnd/>
            <a:tailEnd/>
          </a:ln>
        </p:spPr>
        <p:txBody>
          <a:bodyPr>
            <a:spAutoFit/>
          </a:bodyPr>
          <a:lstStyle/>
          <a:p>
            <a:pPr>
              <a:spcBef>
                <a:spcPct val="50000"/>
              </a:spcBef>
            </a:pPr>
            <a:r>
              <a:rPr lang="en-US" sz="9600" b="1" dirty="0" smtClean="0">
                <a:solidFill>
                  <a:srgbClr val="73D216"/>
                </a:solidFill>
              </a:rPr>
              <a:t>Uh-oh.</a:t>
            </a:r>
            <a:endParaRPr lang="en-US" sz="9600" b="1" dirty="0">
              <a:solidFill>
                <a:srgbClr val="73D21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_light_blu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1_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5677</TotalTime>
  <Words>1283</Words>
  <Application>Microsoft Office PowerPoint</Application>
  <PresentationFormat>Skærmshow (4:3)</PresentationFormat>
  <Paragraphs>85</Paragraphs>
  <Slides>14</Slides>
  <Notes>14</Notes>
  <HiddenSlides>0</HiddenSlides>
  <MMClips>0</MMClips>
  <ScaleCrop>false</ScaleCrop>
  <HeadingPairs>
    <vt:vector size="4" baseType="variant">
      <vt:variant>
        <vt:lpstr>Tema</vt:lpstr>
      </vt:variant>
      <vt:variant>
        <vt:i4>4</vt:i4>
      </vt:variant>
      <vt:variant>
        <vt:lpstr>Diastitler</vt:lpstr>
      </vt:variant>
      <vt:variant>
        <vt:i4>14</vt:i4>
      </vt:variant>
    </vt:vector>
  </HeadingPairs>
  <TitlesOfParts>
    <vt:vector size="18" baseType="lpstr">
      <vt:lpstr>Default Design</vt:lpstr>
      <vt:lpstr>oclc_light_blue</vt:lpstr>
      <vt:lpstr>1_Blank</vt:lpstr>
      <vt:lpstr>1_Default Design</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outside &amp; online</dc:title>
  <dc:creator>hillc</dc:creator>
  <cp:lastModifiedBy>Lotte</cp:lastModifiedBy>
  <cp:revision>110</cp:revision>
  <dcterms:created xsi:type="dcterms:W3CDTF">2007-09-29T19:48:44Z</dcterms:created>
  <dcterms:modified xsi:type="dcterms:W3CDTF">2011-06-15T23:30:52Z</dcterms:modified>
</cp:coreProperties>
</file>