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5"/>
  </p:notesMasterIdLst>
  <p:handoutMasterIdLst>
    <p:handoutMasterId r:id="rId16"/>
  </p:handoutMasterIdLst>
  <p:sldIdLst>
    <p:sldId id="1119" r:id="rId3"/>
    <p:sldId id="1122" r:id="rId4"/>
    <p:sldId id="1102" r:id="rId5"/>
    <p:sldId id="1113" r:id="rId6"/>
    <p:sldId id="1055" r:id="rId7"/>
    <p:sldId id="1030" r:id="rId8"/>
    <p:sldId id="1031" r:id="rId9"/>
    <p:sldId id="1116" r:id="rId10"/>
    <p:sldId id="1085" r:id="rId11"/>
    <p:sldId id="1089" r:id="rId12"/>
    <p:sldId id="1108" r:id="rId13"/>
    <p:sldId id="1121" r:id="rId14"/>
  </p:sldIdLst>
  <p:sldSz cx="9144000" cy="6858000" type="screen4x3"/>
  <p:notesSz cx="7019925" cy="9305925"/>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66"/>
    <a:srgbClr val="75507B"/>
    <a:srgbClr val="003399"/>
    <a:srgbClr val="73D216"/>
    <a:srgbClr val="EDD400"/>
    <a:srgbClr val="FF99CC"/>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866" autoAdjust="0"/>
    <p:restoredTop sz="38280" autoAdjust="0"/>
  </p:normalViewPr>
  <p:slideViewPr>
    <p:cSldViewPr>
      <p:cViewPr>
        <p:scale>
          <a:sx n="66" d="100"/>
          <a:sy n="66" d="100"/>
        </p:scale>
        <p:origin x="-2214"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856" y="36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8226" name="Rectangle 2"/>
          <p:cNvSpPr>
            <a:spLocks noGrp="1" noChangeArrowheads="1"/>
          </p:cNvSpPr>
          <p:nvPr>
            <p:ph type="hdr" sz="quarter"/>
          </p:nvPr>
        </p:nvSpPr>
        <p:spPr bwMode="auto">
          <a:xfrm>
            <a:off x="0" y="0"/>
            <a:ext cx="3042296" cy="465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1588227" name="Rectangle 3"/>
          <p:cNvSpPr>
            <a:spLocks noGrp="1" noChangeArrowheads="1"/>
          </p:cNvSpPr>
          <p:nvPr>
            <p:ph type="dt" sz="quarter" idx="1"/>
          </p:nvPr>
        </p:nvSpPr>
        <p:spPr bwMode="auto">
          <a:xfrm>
            <a:off x="3975989" y="0"/>
            <a:ext cx="3042296" cy="465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1588228" name="Rectangle 4"/>
          <p:cNvSpPr>
            <a:spLocks noGrp="1" noChangeArrowheads="1"/>
          </p:cNvSpPr>
          <p:nvPr>
            <p:ph type="ftr" sz="quarter" idx="2"/>
          </p:nvPr>
        </p:nvSpPr>
        <p:spPr bwMode="auto">
          <a:xfrm>
            <a:off x="0" y="8838470"/>
            <a:ext cx="3042296" cy="465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1588229" name="Rectangle 5"/>
          <p:cNvSpPr>
            <a:spLocks noGrp="1" noChangeArrowheads="1"/>
          </p:cNvSpPr>
          <p:nvPr>
            <p:ph type="sldNum" sz="quarter" idx="3"/>
          </p:nvPr>
        </p:nvSpPr>
        <p:spPr bwMode="auto">
          <a:xfrm>
            <a:off x="3975989" y="8838470"/>
            <a:ext cx="3042296" cy="465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052B46-314F-44D3-8CB3-2137927A6277}" type="slidenum">
              <a:rPr lang="en-AU"/>
              <a:pPr/>
              <a:t>‹nr.›</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42296" cy="465967"/>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a:defRPr sz="1200"/>
            </a:lvl1pPr>
          </a:lstStyle>
          <a:p>
            <a:endParaRPr lang="en-US"/>
          </a:p>
        </p:txBody>
      </p:sp>
      <p:sp>
        <p:nvSpPr>
          <p:cNvPr id="30723" name="Rectangle 3"/>
          <p:cNvSpPr>
            <a:spLocks noGrp="1" noChangeArrowheads="1"/>
          </p:cNvSpPr>
          <p:nvPr>
            <p:ph type="dt" idx="1"/>
          </p:nvPr>
        </p:nvSpPr>
        <p:spPr bwMode="auto">
          <a:xfrm>
            <a:off x="3975989" y="0"/>
            <a:ext cx="3042296" cy="465967"/>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defRPr sz="1200"/>
            </a:lvl1pPr>
          </a:lstStyle>
          <a:p>
            <a:endParaRPr lang="en-US"/>
          </a:p>
        </p:txBody>
      </p:sp>
      <p:sp>
        <p:nvSpPr>
          <p:cNvPr id="30724" name="Rectangle 4"/>
          <p:cNvSpPr>
            <a:spLocks noGrp="1" noRot="1" noChangeAspect="1" noChangeArrowheads="1" noTextEdit="1"/>
          </p:cNvSpPr>
          <p:nvPr>
            <p:ph type="sldImg" idx="2"/>
          </p:nvPr>
        </p:nvSpPr>
        <p:spPr bwMode="auto">
          <a:xfrm>
            <a:off x="668338" y="795338"/>
            <a:ext cx="2809875" cy="2106612"/>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02321" y="3081629"/>
            <a:ext cx="5615284" cy="5526091"/>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838470"/>
            <a:ext cx="3042296" cy="46596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a:defRPr sz="1200"/>
            </a:lvl1pPr>
          </a:lstStyle>
          <a:p>
            <a:endParaRPr lang="en-US"/>
          </a:p>
        </p:txBody>
      </p:sp>
      <p:sp>
        <p:nvSpPr>
          <p:cNvPr id="30727" name="Rectangle 7"/>
          <p:cNvSpPr>
            <a:spLocks noGrp="1" noChangeArrowheads="1"/>
          </p:cNvSpPr>
          <p:nvPr>
            <p:ph type="sldNum" sz="quarter" idx="5"/>
          </p:nvPr>
        </p:nvSpPr>
        <p:spPr bwMode="auto">
          <a:xfrm>
            <a:off x="3975989" y="8838470"/>
            <a:ext cx="3042296" cy="46596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defRPr sz="1200"/>
            </a:lvl1pPr>
          </a:lstStyle>
          <a:p>
            <a:fld id="{ADBDE305-9BE9-4D7C-89BB-1F2CCCD1D1BE}"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Thank you</a:t>
            </a:r>
            <a:r>
              <a:rPr lang="en-US" baseline="0" dirty="0" smtClean="0"/>
              <a:t> so much for joining us today</a:t>
            </a:r>
            <a:r>
              <a:rPr lang="en-US" dirty="0" smtClean="0"/>
              <a:t>. It’s a pleasure to be here moderating this</a:t>
            </a:r>
            <a:r>
              <a:rPr lang="en-US" baseline="0" dirty="0" smtClean="0"/>
              <a:t> discussion about community building and libraries – a topic that’s extremely dear to me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all of our interviews, and underlying all of these other concepts was the librarians’ strong desire to keep library services relevant, to ensure that we’re staying in constant communication with our users about those services, so that the library could remain viable for the long term. </a:t>
            </a:r>
            <a:endParaRPr lang="en-US" dirty="0" smtClean="0"/>
          </a:p>
          <a:p>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dirty="0" smtClean="0"/>
              <a:t>I’ll close by</a:t>
            </a:r>
            <a:r>
              <a:rPr lang="en-US" baseline="0" dirty="0" smtClean="0"/>
              <a:t> saying that this is not a recipe for community building success in your library. It’s just a collection of the concepts and practices that surfaced in my research for this work. Our panelists today are going to talk a bit more, and a bit differently, about community building and libraries from their experiences. </a:t>
            </a:r>
          </a:p>
          <a:p>
            <a:endParaRPr lang="en-US" baseline="0" dirty="0" smtClean="0"/>
          </a:p>
          <a:p>
            <a:r>
              <a:rPr lang="en-US" baseline="0" dirty="0" smtClean="0"/>
              <a:t>I’m so excited that, several years after starting this work, the conversation continues. That I’m still connecting with librarians from around the globe on these topics. </a:t>
            </a:r>
          </a:p>
          <a:p>
            <a:endParaRPr lang="en-US" baseline="0" dirty="0" smtClean="0"/>
          </a:p>
          <a:p>
            <a:r>
              <a:rPr lang="en-US" baseline="0" dirty="0" smtClean="0"/>
              <a:t>Today we will hear from: </a:t>
            </a:r>
          </a:p>
          <a:p>
            <a:endParaRPr lang="en-US" baseline="0" dirty="0" smtClean="0"/>
          </a:p>
          <a:p>
            <a:r>
              <a:rPr lang="en-US" baseline="0" dirty="0" smtClean="0"/>
              <a:t>Irina on the topic of young users. Irina is from Fergana Regional Information-Library Center in Uzbekistan and works for the foreign language and IT department to develop new modern services for their users. She’s going to discuss a chat club that she has organized for her library.</a:t>
            </a:r>
          </a:p>
          <a:p>
            <a:endParaRPr lang="en-US" baseline="0" dirty="0" smtClean="0"/>
          </a:p>
          <a:p>
            <a:r>
              <a:rPr lang="en-US" baseline="0" dirty="0" smtClean="0"/>
              <a:t>And on the theme of participation, Nicola is a librarian, originally from the UK, working alongside the library’s designer Anna, a recent graduate of participatory design. They will talk about a new library space at </a:t>
            </a:r>
            <a:r>
              <a:rPr lang="en-US" baseline="0" dirty="0" err="1" smtClean="0"/>
              <a:t>Palmerson</a:t>
            </a:r>
            <a:r>
              <a:rPr lang="en-US" baseline="0" dirty="0" smtClean="0"/>
              <a:t> North City Library in New </a:t>
            </a:r>
            <a:r>
              <a:rPr lang="en-US" baseline="0" dirty="0" err="1" smtClean="0"/>
              <a:t>Zeleand</a:t>
            </a:r>
            <a:r>
              <a:rPr lang="en-US" baseline="0" dirty="0" smtClean="0"/>
              <a:t>. Nicola and Anna are presenting virtually by video, and Brian Bannon, Chief Information Officer at the San Francisco Public library, will </a:t>
            </a:r>
            <a:r>
              <a:rPr lang="en-US" baseline="0" dirty="0" err="1" smtClean="0"/>
              <a:t>facililtate</a:t>
            </a:r>
            <a:r>
              <a:rPr lang="en-US" baseline="0" dirty="0" smtClean="0"/>
              <a:t> their discussion.</a:t>
            </a:r>
          </a:p>
          <a:p>
            <a:endParaRPr lang="en-US" baseline="0" dirty="0" smtClean="0"/>
          </a:p>
          <a:p>
            <a:r>
              <a:rPr lang="en-US" baseline="0" dirty="0" smtClean="0"/>
              <a:t>On the topic of Commitment, Elisee joins us from Friends of African Village libraries, where he is responsible for nine departments. He’s asking for your help today, to extend learning and literacy in Burkina Faso.</a:t>
            </a:r>
          </a:p>
          <a:p>
            <a:endParaRPr lang="en-US" baseline="0" dirty="0" smtClean="0"/>
          </a:p>
          <a:p>
            <a:r>
              <a:rPr lang="en-US" baseline="0" dirty="0" smtClean="0"/>
              <a:t>And finally, we’ll hear from Omar on the topic of community needs. Omar is a librarian working with Kenya National library Service as a resource mobilization officer. With the help of a committed team spear-headed by their director, they are working on five new projects in 20 branch libraries across Kenya. </a:t>
            </a:r>
          </a:p>
          <a:p>
            <a:endParaRPr lang="en-US" baseline="0" dirty="0" smtClean="0"/>
          </a:p>
          <a:p>
            <a:endParaRPr lang="en-US" baseline="0" dirty="0" smtClean="0"/>
          </a:p>
          <a:p>
            <a:r>
              <a:rPr lang="en-US" baseline="0" dirty="0" smtClean="0"/>
              <a:t>I’d ask this audience, as we head into the remainder of our program, to bring some consideration of your local communities to this discussion and to our panelists questions. Do you know what your community’s needs are? Is your library actively working to meet those needs? How do you know you’re successful in meeting them? </a:t>
            </a:r>
          </a:p>
          <a:p>
            <a:endParaRPr lang="en-US" baseline="0" dirty="0" smtClean="0"/>
          </a:p>
          <a:p>
            <a:r>
              <a:rPr lang="en-US" baseline="0" dirty="0" smtClean="0"/>
              <a:t>And with that, I’ll turn it over to </a:t>
            </a:r>
            <a:r>
              <a:rPr lang="en-US" baseline="0" dirty="0" smtClean="0">
                <a:solidFill>
                  <a:srgbClr val="FF0000"/>
                </a:solidFill>
              </a:rPr>
              <a:t>Irina … </a:t>
            </a:r>
          </a:p>
          <a:p>
            <a:endParaRPr lang="en-US" baseline="0" dirty="0" smtClean="0">
              <a:solidFill>
                <a:srgbClr val="FF0000"/>
              </a:solidFill>
            </a:endParaRPr>
          </a:p>
          <a:p>
            <a:r>
              <a:rPr lang="en-US" baseline="0" dirty="0" smtClean="0">
                <a:solidFill>
                  <a:srgbClr val="FF0000"/>
                </a:solidFill>
              </a:rPr>
              <a:t>After last presentation, describe world café model. Ask for two video recorder volunteers.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Workshop Instructions</a:t>
            </a:r>
          </a:p>
          <a:p>
            <a:r>
              <a:rPr lang="en-US" sz="1200" b="1" kern="1200" dirty="0" smtClean="0">
                <a:solidFill>
                  <a:schemeClr val="tx1"/>
                </a:solidFill>
                <a:latin typeface="Arial" charset="0"/>
                <a:ea typeface="+mn-ea"/>
                <a:cs typeface="+mn-cs"/>
              </a:rPr>
              <a:t>2. discuss (4 x 10 = 40)</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Discuss your perspectives on each of our questions. Spend 10 minutes at each station. We will ring the bell when time to change to the next question.</a:t>
            </a:r>
          </a:p>
          <a:p>
            <a:r>
              <a:rPr lang="en-US" sz="1200" b="1" kern="1200" dirty="0" smtClean="0">
                <a:solidFill>
                  <a:schemeClr val="tx1"/>
                </a:solidFill>
                <a:latin typeface="Arial" charset="0"/>
                <a:ea typeface="+mn-ea"/>
                <a:cs typeface="+mn-cs"/>
              </a:rPr>
              <a:t>3. share back (5 x 3 minutes = 15 minutes)</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Each discussion leader shares the “full story” of our answers to their question during this workshop.</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In today’s session we are going to hear from four presenters – each giving very brief presentations on their work building local communities through their libraries. Each presenter will propose a question to this audience, and then we will interactively, in a world café model, discuss their questions, moving about the room, building on the discussions of each participant over the course of our time together.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sz="1200" b="1" kern="1200" dirty="0" smtClean="0">
                <a:solidFill>
                  <a:schemeClr val="tx1"/>
                </a:solidFill>
                <a:latin typeface="Arial" charset="0"/>
                <a:ea typeface="+mn-ea"/>
                <a:cs typeface="+mn-cs"/>
              </a:rPr>
              <a:t>1. listen (5 x 7 = 35)</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Each speaker ends with a question. We will ring the bell when time to stop.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I’ll talk in a bit about how the interactive portion will work, but first I’d like to introduce our panelists and then frame today’s discussion with some introductory comments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dirty="0" smtClean="0"/>
              <a:t>In 2007,</a:t>
            </a:r>
            <a:r>
              <a:rPr lang="en-US" baseline="0" dirty="0" smtClean="0"/>
              <a:t> I started</a:t>
            </a:r>
            <a:r>
              <a:rPr lang="en-US" dirty="0" smtClean="0"/>
              <a:t> research to answer some basic</a:t>
            </a:r>
            <a:r>
              <a:rPr lang="en-US" baseline="0" dirty="0" smtClean="0"/>
              <a:t> questions about how communities and libraries were interacting; I set out to investigate who was doing community building work in libraries, how they were going about it, and what they had learned through those experiences that I could aggregate and share back to the field, and that we could all learn from.</a:t>
            </a:r>
          </a:p>
          <a:p>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baseline="0" dirty="0" smtClean="0"/>
              <a:t>I talked to hundreds of librarians over the course of the nearly three years working on this project, in order to answer these questions. What we learned is that there were at least five critical concepts or practices for the librarians who value community building as part of their work.</a:t>
            </a:r>
          </a:p>
          <a:p>
            <a:endParaRPr lang="en-US" baseline="0" dirty="0" smtClean="0"/>
          </a:p>
        </p:txBody>
      </p:sp>
      <p:sp>
        <p:nvSpPr>
          <p:cNvPr id="4" name="Slide Number Placeholder 3"/>
          <p:cNvSpPr>
            <a:spLocks noGrp="1"/>
          </p:cNvSpPr>
          <p:nvPr>
            <p:ph type="sldNum" sz="quarter" idx="10"/>
          </p:nvPr>
        </p:nvSpPr>
        <p:spPr/>
        <p:txBody>
          <a:bodyPr/>
          <a:lstStyle/>
          <a:p>
            <a:fld id="{ADBDE305-9BE9-4D7C-89BB-1F2CCCD1D1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dirty="0" smtClean="0"/>
              <a:t>First, community</a:t>
            </a:r>
            <a:r>
              <a:rPr lang="en-US" baseline="0" dirty="0" smtClean="0"/>
              <a:t> building librarians are obsessed with local needs. They actively and proactively seek continuous input about what’s happening in their community and what their patrons are asking for. Not to get to far ahead of myself here, but they also try to get it for them, and coincidentally, it fills the library…</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dirty="0" smtClean="0"/>
              <a:t>Which is a great segue to, community building librarians Deliver.</a:t>
            </a:r>
            <a:r>
              <a:rPr lang="en-US" baseline="0" dirty="0" smtClean="0"/>
              <a:t> I open this chapter with a collection of interviews and transcripts from the librarians I talked to, but embedded in all of these is a strong focus on service, and human interaction, even over books and materials.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BDE305-9BE9-4D7C-89BB-1F2CCCD1D1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dirty="0" smtClean="0"/>
              <a:t>Next,</a:t>
            </a:r>
            <a:r>
              <a:rPr lang="en-US" baseline="0" dirty="0" smtClean="0"/>
              <a:t> community building librarians </a:t>
            </a:r>
            <a:r>
              <a:rPr lang="en-US" dirty="0" smtClean="0"/>
              <a:t>Engage. This</a:t>
            </a:r>
            <a:r>
              <a:rPr lang="en-US" baseline="0" dirty="0" smtClean="0"/>
              <a:t> is a little bit about marketing, which can be daunting to some. But doesn’t have to be complicated. In this chapter I tell the story of </a:t>
            </a:r>
            <a:r>
              <a:rPr lang="en-US" dirty="0" smtClean="0"/>
              <a:t>Molly</a:t>
            </a:r>
            <a:r>
              <a:rPr lang="en-US" baseline="0" dirty="0" smtClean="0"/>
              <a:t> Rogers – Wayne County Public Library, rural library in Pennsylvania.</a:t>
            </a:r>
          </a:p>
          <a:p>
            <a:endParaRPr lang="en-US" baseline="0" dirty="0" smtClean="0"/>
          </a:p>
          <a:p>
            <a:r>
              <a:rPr lang="en-US" baseline="0" dirty="0" smtClean="0"/>
              <a:t>Realized they had a lot of patrons coming in during the summer months from all over the world to use public access computers; asked patrons to put a pin on the map, and then write down where they were from on a legal pad. </a:t>
            </a:r>
          </a:p>
          <a:p>
            <a:endParaRPr lang="en-US" baseline="0" dirty="0" smtClean="0"/>
          </a:p>
          <a:p>
            <a:r>
              <a:rPr lang="en-US" baseline="0" dirty="0" smtClean="0"/>
              <a:t>A year later, they realized that a growing diversity of users who lived right in the same county … but who had immigrated from all over the world.</a:t>
            </a:r>
          </a:p>
          <a:p>
            <a:endParaRPr lang="en-US" baseline="0" dirty="0" smtClean="0"/>
          </a:p>
          <a:p>
            <a:r>
              <a:rPr lang="en-US" baseline="0" dirty="0" smtClean="0"/>
              <a:t>The physical map helped them partner with organizations that share a global perspective, like their local Rotary, and they were able to get new and matching funds for more public access computers. </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795338"/>
            <a:ext cx="2809875" cy="2106612"/>
          </a:xfrm>
        </p:spPr>
      </p:sp>
      <p:sp>
        <p:nvSpPr>
          <p:cNvPr id="3" name="Notes Placeholder 2"/>
          <p:cNvSpPr>
            <a:spLocks noGrp="1"/>
          </p:cNvSpPr>
          <p:nvPr>
            <p:ph type="body" idx="1"/>
          </p:nvPr>
        </p:nvSpPr>
        <p:spPr/>
        <p:txBody>
          <a:bodyPr>
            <a:normAutofit/>
          </a:bodyPr>
          <a:lstStyle/>
          <a:p>
            <a:r>
              <a:rPr lang="en-US" baseline="0" dirty="0" smtClean="0"/>
              <a:t>And then, our community building librarians talked about formal evaluation. </a:t>
            </a:r>
          </a:p>
          <a:p>
            <a:endParaRPr lang="en-US" baseline="0" dirty="0" smtClean="0"/>
          </a:p>
          <a:p>
            <a:r>
              <a:rPr lang="en-US" baseline="0" dirty="0" smtClean="0"/>
              <a:t>As a result of a formal evaluation program in Hartford, the library can now better anticipate their community needs … and they were recognized nationally as a model for proactive community service through a study supported by the federal institute for libraries and museums in the US.</a:t>
            </a:r>
          </a:p>
          <a:p>
            <a:endParaRPr lang="en-US" baseline="0" dirty="0" smtClean="0"/>
          </a:p>
          <a:p>
            <a:r>
              <a:rPr lang="en-US" baseline="0" dirty="0" smtClean="0"/>
              <a:t>When I asked her about any advice that she might have for librarians just trying to figure this out, she said. Make it a priority. “The rewards are enormous.” </a:t>
            </a:r>
          </a:p>
        </p:txBody>
      </p:sp>
      <p:sp>
        <p:nvSpPr>
          <p:cNvPr id="4" name="Slide Number Placeholder 3"/>
          <p:cNvSpPr>
            <a:spLocks noGrp="1"/>
          </p:cNvSpPr>
          <p:nvPr>
            <p:ph type="sldNum" sz="quarter" idx="10"/>
          </p:nvPr>
        </p:nvSpPr>
        <p:spPr/>
        <p:txBody>
          <a:bodyPr/>
          <a:lstStyle/>
          <a:p>
            <a:fld id="{ADBDE305-9BE9-4D7C-89BB-1F2CCCD1D1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85E582-42A1-4E88-B404-2DB77039CD68}"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9BB09-00CE-4F52-A2C0-5AA78F5F4747}"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75F5BB-688A-40D0-BE4C-F59FDEB5E33E}"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508931"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508932"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508933"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508934"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50893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pic>
        <p:nvPicPr>
          <p:cNvPr id="508936"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508937" name="Group 9"/>
          <p:cNvGrpSpPr>
            <a:grpSpLocks/>
          </p:cNvGrpSpPr>
          <p:nvPr/>
        </p:nvGrpSpPr>
        <p:grpSpPr bwMode="auto">
          <a:xfrm>
            <a:off x="0" y="0"/>
            <a:ext cx="9144000" cy="6858000"/>
            <a:chOff x="0" y="0"/>
            <a:chExt cx="5760" cy="4320"/>
          </a:xfrm>
        </p:grpSpPr>
        <p:pic>
          <p:nvPicPr>
            <p:cNvPr id="508938"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508939"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508940"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508941"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508942"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lnSpc>
                <a:spcPct val="120000"/>
              </a:lnSpc>
              <a:spcBef>
                <a:spcPct val="50000"/>
              </a:spcBef>
            </a:pPr>
            <a:endParaRPr lang="en-US" sz="2400" b="1">
              <a:solidFill>
                <a:schemeClr val="accent1"/>
              </a:solidFill>
              <a:latin typeface="Trebuchet MS" pitchFamily="34" charset="0"/>
            </a:endParaRPr>
          </a:p>
        </p:txBody>
      </p:sp>
      <p:sp>
        <p:nvSpPr>
          <p:cNvPr id="508943" name="Text Box 15"/>
          <p:cNvSpPr txBox="1">
            <a:spLocks noChangeArrowheads="1"/>
          </p:cNvSpPr>
          <p:nvPr/>
        </p:nvSpPr>
        <p:spPr bwMode="auto">
          <a:xfrm>
            <a:off x="1006475" y="1706563"/>
            <a:ext cx="1854200" cy="581025"/>
          </a:xfrm>
          <a:prstGeom prst="rect">
            <a:avLst/>
          </a:prstGeom>
          <a:noFill/>
          <a:ln w="9525">
            <a:noFill/>
            <a:miter lim="800000"/>
            <a:headEnd/>
            <a:tailEnd/>
          </a:ln>
          <a:effectLst/>
        </p:spPr>
        <p:txBody>
          <a:bodyPr anchor="b">
            <a:spAutoFit/>
          </a:bodyPr>
          <a:lstStyle/>
          <a:p>
            <a:pPr algn="ctr">
              <a:spcBef>
                <a:spcPct val="50000"/>
              </a:spcBef>
            </a:pPr>
            <a:r>
              <a:rPr lang="en-US" sz="1600" b="1">
                <a:solidFill>
                  <a:srgbClr val="FFFFFF"/>
                </a:solidFill>
                <a:latin typeface="Trebuchet MS" pitchFamily="34" charset="0"/>
              </a:rPr>
              <a:t>Presentation Location</a:t>
            </a:r>
          </a:p>
        </p:txBody>
      </p:sp>
      <p:sp>
        <p:nvSpPr>
          <p:cNvPr id="508944" name="Text Box 16"/>
          <p:cNvSpPr txBox="1">
            <a:spLocks noChangeArrowheads="1"/>
          </p:cNvSpPr>
          <p:nvPr/>
        </p:nvSpPr>
        <p:spPr bwMode="auto">
          <a:xfrm>
            <a:off x="1006475" y="2298700"/>
            <a:ext cx="1854200" cy="274638"/>
          </a:xfrm>
          <a:prstGeom prst="rect">
            <a:avLst/>
          </a:prstGeom>
          <a:noFill/>
          <a:ln w="9525">
            <a:noFill/>
            <a:miter lim="800000"/>
            <a:headEnd/>
            <a:tailEnd/>
          </a:ln>
          <a:effectLst/>
        </p:spPr>
        <p:txBody>
          <a:bodyPr anchor="b">
            <a:spAutoFit/>
          </a:bodyPr>
          <a:lstStyle/>
          <a:p>
            <a:pPr algn="ctr">
              <a:spcBef>
                <a:spcPct val="50000"/>
              </a:spcBef>
            </a:pPr>
            <a:fld id="{07C7226A-8368-4E15-B69B-3A337A6279C4}" type="datetime3">
              <a:rPr lang="en-US" sz="1200" b="1">
                <a:solidFill>
                  <a:srgbClr val="CCFFFF"/>
                </a:solidFill>
                <a:latin typeface="Trebuchet MS" pitchFamily="34" charset="0"/>
              </a:rPr>
              <a:pPr algn="ctr">
                <a:spcBef>
                  <a:spcPct val="50000"/>
                </a:spcBef>
              </a:pPr>
              <a:t>20 June 2011</a:t>
            </a:fld>
            <a:endParaRPr lang="en-US" sz="1200" b="1">
              <a:solidFill>
                <a:srgbClr val="CCFFFF"/>
              </a:solidFill>
              <a:latin typeface="Trebuchet MS"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AA68-0BAD-4519-95CB-91756BC6B9D0}"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2EBE91-CFB9-4FD1-842E-DB61D3CBE962}"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6DA9FE-A2B0-4B2E-B5CD-CB69D29EE544}"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95F10C-09E3-43BF-B317-0E7370353A69}"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1CFC1D-7559-4518-9766-FA3027AA5469}"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DCAA36-A642-4721-B5FE-0DB158A28FB2}"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623A7E-BBFD-4F2C-A06E-88DC57E2E7C4}"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C027F-0AF1-46F5-94FE-2D4EFC4B7A87}"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E801E4-67FB-47D3-8F71-2AC32A927B5C}"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50790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7908"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07909"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507910" name="Group 6"/>
          <p:cNvGrpSpPr>
            <a:grpSpLocks/>
          </p:cNvGrpSpPr>
          <p:nvPr/>
        </p:nvGrpSpPr>
        <p:grpSpPr bwMode="auto">
          <a:xfrm>
            <a:off x="0" y="0"/>
            <a:ext cx="9144000" cy="6858000"/>
            <a:chOff x="0" y="0"/>
            <a:chExt cx="5760" cy="4320"/>
          </a:xfrm>
        </p:grpSpPr>
        <p:pic>
          <p:nvPicPr>
            <p:cNvPr id="507911"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507912"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507913"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507914"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52"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fontAlgn="base">
        <a:spcBef>
          <a:spcPct val="0"/>
        </a:spcBef>
        <a:spcAft>
          <a:spcPct val="0"/>
        </a:spcAft>
        <a:defRPr sz="2500" b="1">
          <a:solidFill>
            <a:schemeClr val="tx2"/>
          </a:solidFill>
          <a:latin typeface="+mj-lt"/>
          <a:ea typeface="+mj-ea"/>
          <a:cs typeface="+mj-cs"/>
        </a:defRPr>
      </a:lvl1pPr>
      <a:lvl2pPr algn="l" rtl="0" fontAlgn="base">
        <a:spcBef>
          <a:spcPct val="0"/>
        </a:spcBef>
        <a:spcAft>
          <a:spcPct val="0"/>
        </a:spcAft>
        <a:defRPr sz="2500" b="1">
          <a:solidFill>
            <a:schemeClr val="tx2"/>
          </a:solidFill>
          <a:latin typeface="Trebuchet MS" pitchFamily="34" charset="0"/>
        </a:defRPr>
      </a:lvl2pPr>
      <a:lvl3pPr algn="l" rtl="0" fontAlgn="base">
        <a:spcBef>
          <a:spcPct val="0"/>
        </a:spcBef>
        <a:spcAft>
          <a:spcPct val="0"/>
        </a:spcAft>
        <a:defRPr sz="2500" b="1">
          <a:solidFill>
            <a:schemeClr val="tx2"/>
          </a:solidFill>
          <a:latin typeface="Trebuchet MS" pitchFamily="34" charset="0"/>
        </a:defRPr>
      </a:lvl3pPr>
      <a:lvl4pPr algn="l" rtl="0" fontAlgn="base">
        <a:spcBef>
          <a:spcPct val="0"/>
        </a:spcBef>
        <a:spcAft>
          <a:spcPct val="0"/>
        </a:spcAft>
        <a:defRPr sz="2500" b="1">
          <a:solidFill>
            <a:schemeClr val="tx2"/>
          </a:solidFill>
          <a:latin typeface="Trebuchet MS" pitchFamily="34" charset="0"/>
        </a:defRPr>
      </a:lvl4pPr>
      <a:lvl5pPr algn="l" rtl="0" fontAlgn="base">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fontAlgn="base">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fontAlgn="base">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fontAlgn="base">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fontAlgn="base">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fontAlgn="base">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t="20000" r="20000"/>
          <a:stretch>
            <a:fillRect/>
          </a:stretch>
        </p:blipFill>
        <p:spPr bwMode="auto">
          <a:xfrm>
            <a:off x="-508000" y="-228600"/>
            <a:ext cx="9652000" cy="7239000"/>
          </a:xfrm>
          <a:prstGeom prst="rect">
            <a:avLst/>
          </a:prstGeom>
          <a:noFill/>
          <a:ln w="12700">
            <a:noFill/>
            <a:miter lim="800000"/>
            <a:headEnd/>
            <a:tailEnd/>
          </a:ln>
        </p:spPr>
      </p:pic>
      <p:pic>
        <p:nvPicPr>
          <p:cNvPr id="4" name="Picture 2"/>
          <p:cNvPicPr>
            <a:picLocks noGrp="1" noChangeAspect="1" noChangeArrowheads="1"/>
          </p:cNvPicPr>
          <p:nvPr>
            <p:ph idx="1"/>
          </p:nvPr>
        </p:nvPicPr>
        <p:blipFill>
          <a:blip r:embed="rId4" cstate="print"/>
          <a:srcRect/>
          <a:stretch>
            <a:fillRect/>
          </a:stretch>
        </p:blipFill>
        <p:spPr bwMode="auto">
          <a:xfrm>
            <a:off x="1828800" y="533400"/>
            <a:ext cx="5702300" cy="5569689"/>
          </a:xfrm>
          <a:prstGeom prst="rect">
            <a:avLst/>
          </a:prstGeom>
          <a:noFill/>
          <a:ln w="9525">
            <a:noFill/>
            <a:miter lim="800000"/>
            <a:headEnd/>
            <a:tailEnd/>
          </a:ln>
          <a:effectLst/>
        </p:spPr>
      </p:pic>
      <p:sp>
        <p:nvSpPr>
          <p:cNvPr id="5" name="Rectangle 1"/>
          <p:cNvSpPr>
            <a:spLocks/>
          </p:cNvSpPr>
          <p:nvPr/>
        </p:nvSpPr>
        <p:spPr bwMode="auto">
          <a:xfrm>
            <a:off x="4343400" y="4557486"/>
            <a:ext cx="5334000" cy="4038600"/>
          </a:xfrm>
          <a:prstGeom prst="rect">
            <a:avLst/>
          </a:prstGeom>
          <a:noFill/>
          <a:ln w="12700">
            <a:noFill/>
            <a:miter lim="800000"/>
            <a:headEnd/>
            <a:tailEnd/>
          </a:ln>
        </p:spPr>
        <p:txBody>
          <a:bodyPr lIns="0" tIns="0" rIns="0" bIns="0" anchor="ctr"/>
          <a:lstStyle/>
          <a:p>
            <a:pPr defTabSz="822325">
              <a:lnSpc>
                <a:spcPct val="80000"/>
              </a:lnSpc>
            </a:pPr>
            <a:r>
              <a:rPr lang="en-US" sz="3500" dirty="0" smtClean="0">
                <a:solidFill>
                  <a:schemeClr val="bg1"/>
                </a:solidFill>
                <a:latin typeface="Georgia" pitchFamily="18" charset="0"/>
                <a:sym typeface="Georgia" pitchFamily="18" charset="0"/>
              </a:rPr>
              <a:t>next library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 y="3238500"/>
            <a:ext cx="8610600" cy="1943100"/>
          </a:xfrm>
          <a:prstGeom prst="rect">
            <a:avLst/>
          </a:prstGeom>
          <a:noFill/>
          <a:ln w="12700">
            <a:noFill/>
            <a:miter lim="800000"/>
            <a:headEnd/>
            <a:tailEnd/>
          </a:ln>
        </p:spPr>
        <p:txBody>
          <a:bodyPr lIns="0" tIns="0" rIns="0" bIns="0" anchor="ctr"/>
          <a:lstStyle/>
          <a:p>
            <a:pPr defTabSz="822325">
              <a:lnSpc>
                <a:spcPct val="80000"/>
              </a:lnSpc>
            </a:pPr>
            <a:r>
              <a:rPr lang="en-US" sz="5500" dirty="0" smtClean="0">
                <a:solidFill>
                  <a:srgbClr val="FFFFFF"/>
                </a:solidFill>
                <a:latin typeface="Georgia" pitchFamily="18" charset="0"/>
                <a:sym typeface="Georgia" pitchFamily="18" charset="0"/>
              </a:rPr>
              <a:t/>
            </a:r>
            <a:br>
              <a:rPr lang="en-US" sz="5500" dirty="0" smtClean="0">
                <a:solidFill>
                  <a:srgbClr val="FFFFFF"/>
                </a:solidFill>
                <a:latin typeface="Georgia" pitchFamily="18" charset="0"/>
                <a:sym typeface="Georgia" pitchFamily="18" charset="0"/>
              </a:rPr>
            </a:br>
            <a:r>
              <a:rPr lang="en-US" sz="5500" dirty="0" smtClean="0">
                <a:solidFill>
                  <a:srgbClr val="FFFFFF"/>
                </a:solidFill>
                <a:latin typeface="Georgia" pitchFamily="18" charset="0"/>
                <a:sym typeface="Georgia" pitchFamily="18" charset="0"/>
              </a:rPr>
              <a:t>Is your library relevant</a:t>
            </a:r>
            <a:r>
              <a:rPr lang="en-US" sz="7500" dirty="0" smtClean="0">
                <a:solidFill>
                  <a:srgbClr val="92D050"/>
                </a:solidFill>
                <a:latin typeface="Georgia" pitchFamily="18" charset="0"/>
                <a:sym typeface="Georgia" pitchFamily="18" charset="0"/>
              </a:rPr>
              <a:t>?</a:t>
            </a:r>
          </a:p>
          <a:p>
            <a:pPr defTabSz="822325">
              <a:lnSpc>
                <a:spcPct val="80000"/>
              </a:lnSpc>
            </a:pPr>
            <a:r>
              <a:rPr lang="en-US" sz="7500" dirty="0" smtClean="0">
                <a:solidFill>
                  <a:srgbClr val="FFC000"/>
                </a:solidFill>
                <a:latin typeface="Georgia" pitchFamily="18" charset="0"/>
                <a:sym typeface="Georgia" pitchFamily="18" charset="0"/>
              </a:rPr>
              <a:t>How do you know ?</a:t>
            </a:r>
            <a:r>
              <a:rPr lang="en-US" sz="5500" dirty="0" smtClean="0">
                <a:solidFill>
                  <a:srgbClr val="FFC000"/>
                </a:solidFill>
                <a:latin typeface="Georgia" pitchFamily="18" charset="0"/>
                <a:sym typeface="Georgia" pitchFamily="18" charset="0"/>
              </a:rPr>
              <a:t> </a:t>
            </a:r>
          </a:p>
          <a:p>
            <a:pPr defTabSz="822325">
              <a:lnSpc>
                <a:spcPct val="80000"/>
              </a:lnSpc>
            </a:pPr>
            <a:endParaRPr lang="en-US" sz="5500" dirty="0" smtClean="0">
              <a:solidFill>
                <a:srgbClr val="FFFFFF"/>
              </a:solidFill>
              <a:latin typeface="Georgia" pitchFamily="18" charset="0"/>
              <a:sym typeface="Georgia"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 y="3238500"/>
            <a:ext cx="8610600" cy="1943100"/>
          </a:xfrm>
          <a:prstGeom prst="rect">
            <a:avLst/>
          </a:prstGeom>
          <a:noFill/>
          <a:ln w="12700">
            <a:noFill/>
            <a:miter lim="800000"/>
            <a:headEnd/>
            <a:tailEnd/>
          </a:ln>
        </p:spPr>
        <p:txBody>
          <a:bodyPr lIns="0" tIns="0" rIns="0" bIns="0" anchor="ctr"/>
          <a:lstStyle/>
          <a:p>
            <a:pPr defTabSz="822325">
              <a:lnSpc>
                <a:spcPct val="80000"/>
              </a:lnSpc>
            </a:pPr>
            <a:r>
              <a:rPr lang="en-US" sz="5500" dirty="0" smtClean="0">
                <a:solidFill>
                  <a:srgbClr val="FFFFFF"/>
                </a:solidFill>
                <a:latin typeface="Georgia" pitchFamily="18" charset="0"/>
                <a:sym typeface="Georgia" pitchFamily="18" charset="0"/>
              </a:rPr>
              <a:t/>
            </a:r>
            <a:br>
              <a:rPr lang="en-US" sz="5500" dirty="0" smtClean="0">
                <a:solidFill>
                  <a:srgbClr val="FFFFFF"/>
                </a:solidFill>
                <a:latin typeface="Georgia" pitchFamily="18" charset="0"/>
                <a:sym typeface="Georgia" pitchFamily="18" charset="0"/>
              </a:rPr>
            </a:br>
            <a:r>
              <a:rPr lang="en-US" sz="7500" dirty="0" smtClean="0">
                <a:solidFill>
                  <a:srgbClr val="92D050"/>
                </a:solidFill>
                <a:latin typeface="Georgia" pitchFamily="18" charset="0"/>
                <a:sym typeface="Georgia" pitchFamily="18" charset="0"/>
              </a:rPr>
              <a:t>1. listen 5x7</a:t>
            </a:r>
          </a:p>
          <a:p>
            <a:pPr defTabSz="822325">
              <a:lnSpc>
                <a:spcPct val="80000"/>
              </a:lnSpc>
            </a:pPr>
            <a:r>
              <a:rPr lang="en-US" sz="7500" dirty="0" smtClean="0">
                <a:solidFill>
                  <a:srgbClr val="FFC000"/>
                </a:solidFill>
                <a:latin typeface="Georgia" pitchFamily="18" charset="0"/>
                <a:sym typeface="Georgia" pitchFamily="18" charset="0"/>
              </a:rPr>
              <a:t>2. discuss 4x10</a:t>
            </a:r>
          </a:p>
          <a:p>
            <a:pPr defTabSz="822325">
              <a:lnSpc>
                <a:spcPct val="80000"/>
              </a:lnSpc>
            </a:pPr>
            <a:r>
              <a:rPr lang="en-US" sz="7500" dirty="0" smtClean="0">
                <a:solidFill>
                  <a:schemeClr val="bg1"/>
                </a:solidFill>
                <a:latin typeface="Georgia" pitchFamily="18" charset="0"/>
                <a:sym typeface="Georgia" pitchFamily="18" charset="0"/>
              </a:rPr>
              <a:t>3. share back 5x3</a:t>
            </a:r>
            <a:endParaRPr lang="en-US" sz="5500" dirty="0" smtClean="0">
              <a:solidFill>
                <a:schemeClr val="bg1"/>
              </a:solidFill>
              <a:latin typeface="Georgia" pitchFamily="18" charset="0"/>
              <a:sym typeface="Georgia" pitchFamily="18" charset="0"/>
            </a:endParaRPr>
          </a:p>
          <a:p>
            <a:pPr defTabSz="822325">
              <a:lnSpc>
                <a:spcPct val="80000"/>
              </a:lnSpc>
            </a:pPr>
            <a:endParaRPr lang="en-US" sz="5500" dirty="0" smtClean="0">
              <a:solidFill>
                <a:srgbClr val="FFFFFF"/>
              </a:solidFill>
              <a:latin typeface="Georgia" pitchFamily="18" charset="0"/>
              <a:sym typeface="Georgia" pitchFamily="18" charset="0"/>
            </a:endParaRPr>
          </a:p>
        </p:txBody>
      </p:sp>
      <p:sp>
        <p:nvSpPr>
          <p:cNvPr id="4" name="TextBox 3"/>
          <p:cNvSpPr txBox="1"/>
          <p:nvPr/>
        </p:nvSpPr>
        <p:spPr>
          <a:xfrm>
            <a:off x="1295400" y="228600"/>
            <a:ext cx="6553200" cy="2000548"/>
          </a:xfrm>
          <a:prstGeom prst="rect">
            <a:avLst/>
          </a:prstGeom>
          <a:solidFill>
            <a:schemeClr val="bg1"/>
          </a:solidFill>
        </p:spPr>
        <p:txBody>
          <a:bodyPr wrap="square" rtlCol="0">
            <a:spAutoFit/>
          </a:bodyPr>
          <a:lstStyle/>
          <a:p>
            <a:pPr algn="ctr"/>
            <a:endParaRPr lang="en-US" dirty="0" smtClean="0"/>
          </a:p>
          <a:p>
            <a:pPr algn="ctr"/>
            <a:r>
              <a:rPr lang="en-US" sz="4400" dirty="0" smtClean="0">
                <a:latin typeface="Georgia" pitchFamily="18" charset="0"/>
              </a:rPr>
              <a:t>Workshop Instructions</a:t>
            </a:r>
          </a:p>
          <a:p>
            <a:pPr algn="ct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 y="3238500"/>
            <a:ext cx="8610600" cy="1943100"/>
          </a:xfrm>
          <a:prstGeom prst="rect">
            <a:avLst/>
          </a:prstGeom>
          <a:noFill/>
          <a:ln w="12700">
            <a:noFill/>
            <a:miter lim="800000"/>
            <a:headEnd/>
            <a:tailEnd/>
          </a:ln>
        </p:spPr>
        <p:txBody>
          <a:bodyPr lIns="0" tIns="0" rIns="0" bIns="0" anchor="ctr"/>
          <a:lstStyle/>
          <a:p>
            <a:pPr defTabSz="822325">
              <a:lnSpc>
                <a:spcPct val="80000"/>
              </a:lnSpc>
            </a:pPr>
            <a:r>
              <a:rPr lang="en-US" sz="5500" dirty="0" smtClean="0">
                <a:solidFill>
                  <a:srgbClr val="FFFFFF"/>
                </a:solidFill>
                <a:latin typeface="Georgia" pitchFamily="18" charset="0"/>
                <a:sym typeface="Georgia" pitchFamily="18" charset="0"/>
              </a:rPr>
              <a:t/>
            </a:r>
            <a:br>
              <a:rPr lang="en-US" sz="5500" dirty="0" smtClean="0">
                <a:solidFill>
                  <a:srgbClr val="FFFFFF"/>
                </a:solidFill>
                <a:latin typeface="Georgia" pitchFamily="18" charset="0"/>
                <a:sym typeface="Georgia" pitchFamily="18" charset="0"/>
              </a:rPr>
            </a:br>
            <a:r>
              <a:rPr lang="en-US" sz="7500" dirty="0" smtClean="0">
                <a:solidFill>
                  <a:srgbClr val="92D050"/>
                </a:solidFill>
                <a:latin typeface="Georgia" pitchFamily="18" charset="0"/>
                <a:sym typeface="Georgia" pitchFamily="18" charset="0"/>
              </a:rPr>
              <a:t>1. listen 5x7</a:t>
            </a:r>
          </a:p>
          <a:p>
            <a:pPr defTabSz="822325">
              <a:lnSpc>
                <a:spcPct val="80000"/>
              </a:lnSpc>
            </a:pPr>
            <a:r>
              <a:rPr lang="en-US" sz="7500" dirty="0" smtClean="0">
                <a:solidFill>
                  <a:srgbClr val="FFC000"/>
                </a:solidFill>
                <a:latin typeface="Georgia" pitchFamily="18" charset="0"/>
                <a:sym typeface="Georgia" pitchFamily="18" charset="0"/>
              </a:rPr>
              <a:t>2. discuss 4x10</a:t>
            </a:r>
          </a:p>
          <a:p>
            <a:pPr defTabSz="822325">
              <a:lnSpc>
                <a:spcPct val="80000"/>
              </a:lnSpc>
            </a:pPr>
            <a:r>
              <a:rPr lang="en-US" sz="7500" dirty="0" smtClean="0">
                <a:solidFill>
                  <a:schemeClr val="bg1"/>
                </a:solidFill>
                <a:latin typeface="Georgia" pitchFamily="18" charset="0"/>
                <a:sym typeface="Georgia" pitchFamily="18" charset="0"/>
              </a:rPr>
              <a:t>3. share back 5x3</a:t>
            </a:r>
            <a:endParaRPr lang="en-US" sz="5500" dirty="0" smtClean="0">
              <a:solidFill>
                <a:schemeClr val="bg1"/>
              </a:solidFill>
              <a:latin typeface="Georgia" pitchFamily="18" charset="0"/>
              <a:sym typeface="Georgia" pitchFamily="18" charset="0"/>
            </a:endParaRPr>
          </a:p>
          <a:p>
            <a:pPr defTabSz="822325">
              <a:lnSpc>
                <a:spcPct val="80000"/>
              </a:lnSpc>
            </a:pPr>
            <a:endParaRPr lang="en-US" sz="5500" dirty="0" smtClean="0">
              <a:solidFill>
                <a:srgbClr val="FFFFFF"/>
              </a:solidFill>
              <a:latin typeface="Georgia" pitchFamily="18" charset="0"/>
              <a:sym typeface="Georgia" pitchFamily="18" charset="0"/>
            </a:endParaRPr>
          </a:p>
        </p:txBody>
      </p:sp>
      <p:sp>
        <p:nvSpPr>
          <p:cNvPr id="4" name="TextBox 3"/>
          <p:cNvSpPr txBox="1"/>
          <p:nvPr/>
        </p:nvSpPr>
        <p:spPr>
          <a:xfrm>
            <a:off x="1295400" y="228600"/>
            <a:ext cx="6553200" cy="2000548"/>
          </a:xfrm>
          <a:prstGeom prst="rect">
            <a:avLst/>
          </a:prstGeom>
          <a:solidFill>
            <a:schemeClr val="bg1"/>
          </a:solidFill>
        </p:spPr>
        <p:txBody>
          <a:bodyPr wrap="square" rtlCol="0">
            <a:spAutoFit/>
          </a:bodyPr>
          <a:lstStyle/>
          <a:p>
            <a:pPr algn="ctr"/>
            <a:endParaRPr lang="en-US" dirty="0" smtClean="0"/>
          </a:p>
          <a:p>
            <a:pPr algn="ctr"/>
            <a:r>
              <a:rPr lang="en-US" sz="4400" dirty="0" smtClean="0">
                <a:latin typeface="Georgia" pitchFamily="18" charset="0"/>
              </a:rPr>
              <a:t>Workshop Instructions</a:t>
            </a:r>
          </a:p>
          <a:p>
            <a:pPr algn="ct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a:ln w="12700">
            <a:noFill/>
            <a:miter lim="800000"/>
            <a:headEnd/>
            <a:tailEnd/>
          </a:ln>
        </p:spPr>
      </p:pic>
      <p:pic>
        <p:nvPicPr>
          <p:cNvPr id="3" name="Picture 1"/>
          <p:cNvPicPr>
            <a:picLocks noChangeAspect="1" noChangeArrowheads="1"/>
          </p:cNvPicPr>
          <p:nvPr/>
        </p:nvPicPr>
        <p:blipFill>
          <a:blip r:embed="rId3" cstate="print"/>
          <a:srcRect b="18889"/>
          <a:stretch>
            <a:fillRect/>
          </a:stretch>
        </p:blipFill>
        <p:spPr bwMode="auto">
          <a:xfrm>
            <a:off x="0" y="-838200"/>
            <a:ext cx="9144000" cy="5562600"/>
          </a:xfrm>
          <a:prstGeom prst="rect">
            <a:avLst/>
          </a:prstGeom>
          <a:noFill/>
          <a:ln w="12700">
            <a:noFill/>
            <a:miter lim="800000"/>
            <a:headEnd/>
            <a:tailEnd/>
          </a:ln>
        </p:spPr>
      </p:pic>
      <p:pic>
        <p:nvPicPr>
          <p:cNvPr id="7" name="Picture 6" descr="CRH_cropped.JPG"/>
          <p:cNvPicPr>
            <a:picLocks noChangeAspect="1"/>
          </p:cNvPicPr>
          <p:nvPr/>
        </p:nvPicPr>
        <p:blipFill>
          <a:blip r:embed="rId4" cstate="print"/>
          <a:stretch>
            <a:fillRect/>
          </a:stretch>
        </p:blipFill>
        <p:spPr>
          <a:xfrm>
            <a:off x="5823539" y="5334000"/>
            <a:ext cx="3098211" cy="1354229"/>
          </a:xfrm>
          <a:prstGeom prst="rect">
            <a:avLst/>
          </a:prstGeom>
        </p:spPr>
      </p:pic>
      <p:sp>
        <p:nvSpPr>
          <p:cNvPr id="12" name="Rectangle 1"/>
          <p:cNvSpPr>
            <a:spLocks/>
          </p:cNvSpPr>
          <p:nvPr/>
        </p:nvSpPr>
        <p:spPr bwMode="auto">
          <a:xfrm>
            <a:off x="5638800" y="2133600"/>
            <a:ext cx="5334000" cy="4038600"/>
          </a:xfrm>
          <a:prstGeom prst="rect">
            <a:avLst/>
          </a:prstGeom>
          <a:noFill/>
          <a:ln w="12700">
            <a:noFill/>
            <a:miter lim="800000"/>
            <a:headEnd/>
            <a:tailEnd/>
          </a:ln>
        </p:spPr>
        <p:txBody>
          <a:bodyPr lIns="0" tIns="0" rIns="0" bIns="0" anchor="ctr"/>
          <a:lstStyle/>
          <a:p>
            <a:pPr defTabSz="822325">
              <a:lnSpc>
                <a:spcPct val="80000"/>
              </a:lnSpc>
            </a:pPr>
            <a:r>
              <a:rPr lang="en-US" sz="3500" dirty="0" smtClean="0">
                <a:solidFill>
                  <a:schemeClr val="bg1"/>
                </a:solidFill>
                <a:latin typeface="Georgia" pitchFamily="18" charset="0"/>
                <a:sym typeface="Georgia" pitchFamily="18" charset="0"/>
              </a:rPr>
              <a:t>next library 2011</a:t>
            </a:r>
          </a:p>
        </p:txBody>
      </p:sp>
      <p:pic>
        <p:nvPicPr>
          <p:cNvPr id="13" name="Picture 1"/>
          <p:cNvPicPr>
            <a:picLocks noChangeAspect="1" noChangeArrowheads="1"/>
          </p:cNvPicPr>
          <p:nvPr/>
        </p:nvPicPr>
        <p:blipFill>
          <a:blip r:embed="rId3" cstate="print"/>
          <a:srcRect l="67500" t="85556" b="8000"/>
          <a:stretch>
            <a:fillRect/>
          </a:stretch>
        </p:blipFill>
        <p:spPr bwMode="auto">
          <a:xfrm>
            <a:off x="5943600" y="4724400"/>
            <a:ext cx="2971800" cy="44196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0" y="2362200"/>
            <a:ext cx="5334000" cy="4038600"/>
          </a:xfrm>
          <a:prstGeom prst="rect">
            <a:avLst/>
          </a:prstGeom>
          <a:noFill/>
          <a:ln w="12700">
            <a:noFill/>
            <a:miter lim="800000"/>
            <a:headEnd/>
            <a:tailEnd/>
          </a:ln>
        </p:spPr>
        <p:txBody>
          <a:bodyPr lIns="0" tIns="0" rIns="0" bIns="0" anchor="ctr"/>
          <a:lstStyle/>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who is doing it ?</a:t>
            </a:r>
          </a:p>
          <a:p>
            <a:pPr defTabSz="822325">
              <a:lnSpc>
                <a:spcPct val="80000"/>
              </a:lnSpc>
            </a:pPr>
            <a:endParaRPr lang="en-US" sz="3500" dirty="0" smtClean="0">
              <a:solidFill>
                <a:schemeClr val="bg1"/>
              </a:solidFill>
              <a:latin typeface="Georgia" pitchFamily="18" charset="0"/>
              <a:sym typeface="Georgia" pitchFamily="18" charset="0"/>
            </a:endParaRPr>
          </a:p>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how are they doing it ? </a:t>
            </a:r>
          </a:p>
          <a:p>
            <a:pPr defTabSz="822325">
              <a:lnSpc>
                <a:spcPct val="80000"/>
              </a:lnSpc>
            </a:pPr>
            <a:endParaRPr lang="en-US" sz="3500" dirty="0" smtClean="0">
              <a:solidFill>
                <a:schemeClr val="bg1"/>
              </a:solidFill>
              <a:latin typeface="Georgia" pitchFamily="18" charset="0"/>
              <a:sym typeface="Georgia" pitchFamily="18" charset="0"/>
            </a:endParaRPr>
          </a:p>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what have they learned ?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91584"/>
            <a:ext cx="9143999" cy="76411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1227</Words>
  <Application>Microsoft Office PowerPoint</Application>
  <PresentationFormat>Skærmshow (4:3)</PresentationFormat>
  <Paragraphs>83</Paragraphs>
  <Slides>12</Slides>
  <Notes>12</Notes>
  <HiddenSlides>0</HiddenSlides>
  <MMClips>0</MMClips>
  <ScaleCrop>false</ScaleCrop>
  <HeadingPairs>
    <vt:vector size="4" baseType="variant">
      <vt:variant>
        <vt:lpstr>Tema</vt:lpstr>
      </vt:variant>
      <vt:variant>
        <vt:i4>2</vt:i4>
      </vt:variant>
      <vt:variant>
        <vt:lpstr>Diastitler</vt:lpstr>
      </vt:variant>
      <vt:variant>
        <vt:i4>12</vt:i4>
      </vt:variant>
    </vt:vector>
  </HeadingPairs>
  <TitlesOfParts>
    <vt:vector size="14" baseType="lpstr">
      <vt:lpstr>Default Design</vt:lpstr>
      <vt:lpstr>oclc_light_blue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outside &amp; online</dc:title>
  <dc:creator>hillc</dc:creator>
  <cp:lastModifiedBy>Aarhus Kommune</cp:lastModifiedBy>
  <cp:revision>119</cp:revision>
  <dcterms:created xsi:type="dcterms:W3CDTF">2007-09-29T19:48:44Z</dcterms:created>
  <dcterms:modified xsi:type="dcterms:W3CDTF">2011-06-20T07:20:38Z</dcterms:modified>
</cp:coreProperties>
</file>