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62" r:id="rId5"/>
    <p:sldId id="268" r:id="rId6"/>
    <p:sldId id="269" r:id="rId7"/>
    <p:sldId id="270" r:id="rId8"/>
    <p:sldId id="271" r:id="rId9"/>
    <p:sldId id="272" r:id="rId10"/>
    <p:sldId id="280" r:id="rId11"/>
    <p:sldId id="273" r:id="rId12"/>
    <p:sldId id="274" r:id="rId13"/>
    <p:sldId id="275" r:id="rId14"/>
    <p:sldId id="276" r:id="rId15"/>
    <p:sldId id="281" r:id="rId16"/>
    <p:sldId id="279" r:id="rId17"/>
    <p:sldId id="278" r:id="rId18"/>
    <p:sldId id="282" r:id="rId1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A142"/>
    <a:srgbClr val="FD7955"/>
    <a:srgbClr val="FFD15D"/>
    <a:srgbClr val="2EB8F6"/>
    <a:srgbClr val="2BF9E5"/>
    <a:srgbClr val="88FCF1"/>
    <a:srgbClr val="DACD80"/>
    <a:srgbClr val="AE44FE"/>
    <a:srgbClr val="2EF27D"/>
    <a:srgbClr val="22DC2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853" autoAdjust="0"/>
    <p:restoredTop sz="95073" autoAdjust="0"/>
  </p:normalViewPr>
  <p:slideViewPr>
    <p:cSldViewPr>
      <p:cViewPr>
        <p:scale>
          <a:sx n="100" d="100"/>
          <a:sy n="100" d="100"/>
        </p:scale>
        <p:origin x="-546" y="1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880"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936057-29B0-4228-A416-01AF6D57413E}" type="datetimeFigureOut">
              <a:rPr lang="zh-CN" altLang="en-US" smtClean="0"/>
              <a:pPr/>
              <a:t>2011-6-20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2350E2-D0C0-4502-A0CB-2B53ECA33EA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baike.baidu.com/view/27847.ht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d.wanfangdata.com.cn/Periodical_smgdzkxxxb200101024.asp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52350E2-D0C0-4502-A0CB-2B53ECA33EA5}"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20000"/>
          </a:bodyPr>
          <a:lstStyle/>
          <a:p>
            <a:r>
              <a:rPr lang="zh-CN" altLang="en-US" sz="1200" b="1" kern="1200" dirty="0" smtClean="0">
                <a:solidFill>
                  <a:schemeClr val="tx1"/>
                </a:solidFill>
                <a:latin typeface="+mn-lt"/>
                <a:ea typeface="+mn-ea"/>
                <a:cs typeface="+mn-cs"/>
              </a:rPr>
              <a:t>一、引言：杭州和杭州图书馆</a:t>
            </a:r>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zh-CN" altLang="en-US"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杭州是一个具有悠久历史的文化古城，是八百多年前中国的首都，有着五千多年的建城史，曾被意大利著名旅行家</a:t>
            </a:r>
            <a:r>
              <a:rPr lang="en-US" sz="1200" u="none" strike="noStrike" kern="1200" dirty="0" smtClean="0">
                <a:solidFill>
                  <a:schemeClr val="tx1"/>
                </a:solidFill>
                <a:latin typeface="+mn-lt"/>
                <a:ea typeface="+mn-ea"/>
                <a:cs typeface="+mn-cs"/>
                <a:hlinkClick r:id="rId3"/>
              </a:rPr>
              <a:t>马可·波罗</a:t>
            </a:r>
            <a:r>
              <a:rPr lang="zh-CN" altLang="en-US" sz="1200" kern="1200" dirty="0" smtClean="0">
                <a:solidFill>
                  <a:schemeClr val="tx1"/>
                </a:solidFill>
                <a:latin typeface="+mn-lt"/>
                <a:ea typeface="+mn-ea"/>
                <a:cs typeface="+mn-cs"/>
              </a:rPr>
              <a:t>赞为</a:t>
            </a:r>
            <a:r>
              <a:rPr lang="en-US"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世界上最美丽华贵之城</a:t>
            </a:r>
            <a:r>
              <a:rPr lang="en-US"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endParaRPr lang="zh-CN" altLang="en-US"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杭州是中国最负盛名的刻书、藏书中心之一，也是中国最早引进西方公共图书馆理念的城市，但其具有百年历史的公共图书馆现已成为省立图书馆，我所在的杭州图书馆是市立图书馆，有着五十多年的历史。</a:t>
            </a:r>
          </a:p>
          <a:p>
            <a:r>
              <a:rPr lang="en-US" sz="1200" kern="1200" dirty="0" smtClean="0">
                <a:solidFill>
                  <a:schemeClr val="tx1"/>
                </a:solidFill>
                <a:latin typeface="+mn-lt"/>
                <a:ea typeface="+mn-ea"/>
                <a:cs typeface="+mn-cs"/>
              </a:rPr>
              <a:t> </a:t>
            </a:r>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zh-CN" altLang="en-US" sz="1200" kern="1200" dirty="0" smtClean="0">
                <a:solidFill>
                  <a:schemeClr val="tx1"/>
                </a:solidFill>
                <a:latin typeface="+mn-lt"/>
                <a:ea typeface="+mn-ea"/>
                <a:cs typeface="+mn-cs"/>
              </a:rPr>
              <a:t>杭州图书馆秉承了杭州这座城市深厚的文化底蕴和人文积淀，收藏有大量的古籍、地方文献及名人手稿等各类文献资源，这些丰富而且多元的馆藏资源是杭州图书馆开展各种文献服务的基础。</a:t>
            </a:r>
          </a:p>
          <a:p>
            <a:r>
              <a:rPr lang="en-US" sz="1200" b="1" kern="1200" dirty="0" smtClean="0">
                <a:solidFill>
                  <a:schemeClr val="tx1"/>
                </a:solidFill>
                <a:latin typeface="+mn-lt"/>
                <a:ea typeface="+mn-ea"/>
                <a:cs typeface="+mn-cs"/>
              </a:rPr>
              <a:t>1</a:t>
            </a:r>
            <a:r>
              <a:rPr lang="zh-CN" altLang="en-US" sz="1200" b="1"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Foreword</a:t>
            </a:r>
            <a:r>
              <a:rPr lang="zh-CN" altLang="en-US" sz="1200" b="1"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Hangzhou and Hangzhou Public Library</a:t>
            </a:r>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Hangzhou is an ancient cultural city with more than 5000</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years of history, and was the Capital of China in Southern Song Dynasty around 800 years ago. It was commended by the famous Italian traveler, Marco Polo, “the most beautiful and magnificent city in the world”.</a:t>
            </a:r>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Hangzhou is one of the famous centers</a:t>
            </a:r>
            <a:r>
              <a:rPr lang="en-US" sz="1200" kern="1200" baseline="0" dirty="0" smtClean="0">
                <a:solidFill>
                  <a:schemeClr val="tx1"/>
                </a:solidFill>
                <a:latin typeface="+mn-lt"/>
                <a:ea typeface="+mn-ea"/>
                <a:cs typeface="+mn-cs"/>
              </a:rPr>
              <a:t> in China for book engraving and collection,</a:t>
            </a:r>
            <a:r>
              <a:rPr lang="en-US" sz="1200" kern="1200" dirty="0" smtClean="0">
                <a:solidFill>
                  <a:schemeClr val="tx1"/>
                </a:solidFill>
                <a:latin typeface="+mn-lt"/>
                <a:ea typeface="+mn-ea"/>
                <a:cs typeface="+mn-cs"/>
              </a:rPr>
              <a:t> and the first city which imported western public library ideal (???). The public library in Hangzhou with a</a:t>
            </a:r>
            <a:r>
              <a:rPr lang="en-US" sz="1200" kern="1200" baseline="0" dirty="0" smtClean="0">
                <a:solidFill>
                  <a:schemeClr val="tx1"/>
                </a:solidFill>
                <a:latin typeface="+mn-lt"/>
                <a:ea typeface="+mn-ea"/>
                <a:cs typeface="+mn-cs"/>
              </a:rPr>
              <a:t> hundred years of history </a:t>
            </a:r>
            <a:r>
              <a:rPr lang="en-US" sz="1200" kern="1200" dirty="0" smtClean="0">
                <a:solidFill>
                  <a:schemeClr val="tx1"/>
                </a:solidFill>
                <a:latin typeface="+mn-lt"/>
                <a:ea typeface="+mn-ea"/>
                <a:cs typeface="+mn-cs"/>
              </a:rPr>
              <a:t>has already become a provincial library. The Hangzhou Public Library I worked in is the municipal library with more than 50 years’ history.</a:t>
            </a:r>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Hangzhou Public Library inherited deep </a:t>
            </a:r>
            <a:r>
              <a:rPr lang="en-US" sz="1200" u="none" strike="noStrike" kern="1200" dirty="0" smtClean="0">
                <a:solidFill>
                  <a:schemeClr val="tx1"/>
                </a:solidFill>
                <a:latin typeface="+mn-lt"/>
                <a:ea typeface="+mn-ea"/>
                <a:cs typeface="+mn-cs"/>
                <a:hlinkClick r:id="rId4"/>
              </a:rPr>
              <a:t>cultural heritage</a:t>
            </a:r>
            <a:r>
              <a:rPr lang="en-US" sz="1200" kern="1200" dirty="0" smtClean="0">
                <a:solidFill>
                  <a:schemeClr val="tx1"/>
                </a:solidFill>
                <a:latin typeface="+mn-lt"/>
                <a:ea typeface="+mn-ea"/>
                <a:cs typeface="+mn-cs"/>
              </a:rPr>
              <a:t>, with an abundance</a:t>
            </a:r>
            <a:r>
              <a:rPr lang="en-US" sz="1200" kern="1200" baseline="0" dirty="0" smtClean="0">
                <a:solidFill>
                  <a:schemeClr val="tx1"/>
                </a:solidFill>
                <a:latin typeface="+mn-lt"/>
                <a:ea typeface="+mn-ea"/>
                <a:cs typeface="+mn-cs"/>
              </a:rPr>
              <a:t> of </a:t>
            </a:r>
            <a:r>
              <a:rPr lang="en-US" sz="1200" kern="1200" dirty="0" smtClean="0">
                <a:solidFill>
                  <a:schemeClr val="tx1"/>
                </a:solidFill>
                <a:latin typeface="+mn-lt"/>
                <a:ea typeface="+mn-ea"/>
                <a:cs typeface="+mn-cs"/>
              </a:rPr>
              <a:t>ancient books, local documents, writers' manuscripts and all sorts of literature resources. The rich and diverse collection provides a base for Hangzhou Public Library to carry on all kinds of literature services.</a:t>
            </a:r>
            <a:endParaRPr lang="zh-CN" altLang="en-US" sz="120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752350E2-D0C0-4502-A0CB-2B53ECA33EA5}"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52350E2-D0C0-4502-A0CB-2B53ECA33EA5}"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52350E2-D0C0-4502-A0CB-2B53ECA33EA5}" type="slidenum">
              <a:rPr lang="zh-CN" altLang="en-US" smtClean="0"/>
              <a:pPr/>
              <a:t>12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52350E2-D0C0-4502-A0CB-2B53ECA33EA5}" type="slidenum">
              <a:rPr lang="zh-CN" altLang="en-US" smtClean="0"/>
              <a:pPr/>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0CA199B-5BFD-4F95-9224-217EF78FE792}" type="datetimeFigureOut">
              <a:rPr lang="zh-CN" altLang="en-US" smtClean="0"/>
              <a:pPr/>
              <a:t>2011-6-20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A3DFEA-BB66-467F-98FE-7FB59D57CD88}"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A199B-5BFD-4F95-9224-217EF78FE792}" type="datetimeFigureOut">
              <a:rPr lang="zh-CN" altLang="en-US" smtClean="0"/>
              <a:pPr/>
              <a:t>2011-6-20</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A3DFEA-BB66-467F-98FE-7FB59D57CD8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弧形 24"/>
          <p:cNvSpPr/>
          <p:nvPr/>
        </p:nvSpPr>
        <p:spPr>
          <a:xfrm rot="8576708">
            <a:off x="3186106" y="-3345561"/>
            <a:ext cx="6322914" cy="4701280"/>
          </a:xfrm>
          <a:prstGeom prst="arc">
            <a:avLst/>
          </a:prstGeom>
          <a:ln>
            <a:solidFill>
              <a:schemeClr val="accent1">
                <a:shade val="95000"/>
                <a:satMod val="105000"/>
                <a:alpha val="49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弧形 15"/>
          <p:cNvSpPr/>
          <p:nvPr/>
        </p:nvSpPr>
        <p:spPr>
          <a:xfrm rot="11151991">
            <a:off x="4362287" y="3385304"/>
            <a:ext cx="6252141" cy="2301336"/>
          </a:xfrm>
          <a:prstGeom prst="arc">
            <a:avLst/>
          </a:prstGeom>
          <a:ln>
            <a:solidFill>
              <a:schemeClr val="accent1">
                <a:shade val="95000"/>
                <a:satMod val="105000"/>
                <a:alpha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TextBox 5"/>
          <p:cNvSpPr txBox="1"/>
          <p:nvPr/>
        </p:nvSpPr>
        <p:spPr>
          <a:xfrm>
            <a:off x="551281" y="5500702"/>
            <a:ext cx="2763898" cy="400110"/>
          </a:xfrm>
          <a:prstGeom prst="rect">
            <a:avLst/>
          </a:prstGeom>
          <a:noFill/>
        </p:spPr>
        <p:txBody>
          <a:bodyPr wrap="none" rtlCol="0">
            <a:spAutoFit/>
          </a:bodyPr>
          <a:lstStyle/>
          <a:p>
            <a:r>
              <a:rPr lang="zh-CN" altLang="en-US" sz="2000" dirty="0" smtClean="0">
                <a:gradFill>
                  <a:gsLst>
                    <a:gs pos="0">
                      <a:schemeClr val="bg1"/>
                    </a:gs>
                    <a:gs pos="100000">
                      <a:schemeClr val="bg1"/>
                    </a:gs>
                  </a:gsLst>
                  <a:lin ang="16200000" scaled="1"/>
                </a:gradFill>
                <a:latin typeface="微软雅黑" pitchFamily="34" charset="-122"/>
                <a:ea typeface="微软雅黑" pitchFamily="34" charset="-122"/>
              </a:rPr>
              <a:t>杭州图书馆       褚树青</a:t>
            </a:r>
            <a:endParaRPr lang="zh-CN" altLang="en-US" sz="2000" dirty="0">
              <a:gradFill>
                <a:gsLst>
                  <a:gs pos="0">
                    <a:schemeClr val="bg1"/>
                  </a:gs>
                  <a:gs pos="100000">
                    <a:schemeClr val="bg1"/>
                  </a:gs>
                </a:gsLst>
                <a:lin ang="16200000" scaled="1"/>
              </a:gradFill>
              <a:latin typeface="微软雅黑" pitchFamily="34" charset="-122"/>
              <a:ea typeface="微软雅黑" pitchFamily="34" charset="-122"/>
            </a:endParaRPr>
          </a:p>
        </p:txBody>
      </p:sp>
      <p:sp>
        <p:nvSpPr>
          <p:cNvPr id="7" name="矩形 6"/>
          <p:cNvSpPr/>
          <p:nvPr/>
        </p:nvSpPr>
        <p:spPr>
          <a:xfrm>
            <a:off x="655184" y="3786190"/>
            <a:ext cx="8060220" cy="646331"/>
          </a:xfrm>
          <a:prstGeom prst="rect">
            <a:avLst/>
          </a:prstGeom>
        </p:spPr>
        <p:txBody>
          <a:bodyPr wrap="none">
            <a:spAutoFit/>
          </a:bodyPr>
          <a:lstStyle/>
          <a:p>
            <a:pPr fontAlgn="auto">
              <a:spcBef>
                <a:spcPts val="0"/>
              </a:spcBef>
              <a:spcAft>
                <a:spcPts val="0"/>
              </a:spcAft>
              <a:defRPr/>
            </a:pPr>
            <a:r>
              <a:rPr lang="zh-CN" altLang="en-US" sz="36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公共图书馆：公众的“第三文化空间”</a:t>
            </a:r>
            <a:endParaRPr lang="zh-CN" altLang="en-US" sz="36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6146" name="Picture 2"/>
          <p:cNvPicPr>
            <a:picLocks noChangeAspect="1" noChangeArrowheads="1"/>
          </p:cNvPicPr>
          <p:nvPr/>
        </p:nvPicPr>
        <p:blipFill>
          <a:blip r:embed="rId3"/>
          <a:srcRect/>
          <a:stretch>
            <a:fillRect/>
          </a:stretch>
        </p:blipFill>
        <p:spPr bwMode="auto">
          <a:xfrm rot="21360121">
            <a:off x="635362" y="1406384"/>
            <a:ext cx="2755928" cy="1928889"/>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图片占位符 4" descr="英语互动.jpg"/>
          <p:cNvPicPr>
            <a:picLocks noChangeAspect="1"/>
          </p:cNvPicPr>
          <p:nvPr/>
        </p:nvPicPr>
        <p:blipFill>
          <a:blip r:embed="rId4"/>
          <a:srcRect l="4520" r="4520"/>
          <a:stretch>
            <a:fillRect/>
          </a:stretch>
        </p:blipFill>
        <p:spPr bwMode="auto">
          <a:xfrm rot="712769">
            <a:off x="5741317" y="1446161"/>
            <a:ext cx="2667172" cy="1871229"/>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5" descr="图1-1"/>
          <p:cNvPicPr>
            <a:picLocks noChangeAspect="1" noChangeArrowheads="1"/>
          </p:cNvPicPr>
          <p:nvPr/>
        </p:nvPicPr>
        <p:blipFill>
          <a:blip r:embed="rId5" cstate="print"/>
          <a:srcRect/>
          <a:stretch>
            <a:fillRect/>
          </a:stretch>
        </p:blipFill>
        <p:spPr bwMode="auto">
          <a:xfrm rot="629755">
            <a:off x="3302002" y="1540563"/>
            <a:ext cx="2766216" cy="1866411"/>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descr="未标题1-1.png"/>
          <p:cNvPicPr>
            <a:picLocks noChangeAspect="1"/>
          </p:cNvPicPr>
          <p:nvPr/>
        </p:nvPicPr>
        <p:blipFill>
          <a:blip r:embed="rId6"/>
          <a:stretch>
            <a:fillRect/>
          </a:stretch>
        </p:blipFill>
        <p:spPr>
          <a:xfrm rot="1102573">
            <a:off x="7050599" y="1102786"/>
            <a:ext cx="285752" cy="361564"/>
          </a:xfrm>
          <a:prstGeom prst="rect">
            <a:avLst/>
          </a:prstGeom>
        </p:spPr>
      </p:pic>
      <p:pic>
        <p:nvPicPr>
          <p:cNvPr id="11" name="图片 10" descr="未标题-111.png"/>
          <p:cNvPicPr>
            <a:picLocks noChangeAspect="1"/>
          </p:cNvPicPr>
          <p:nvPr/>
        </p:nvPicPr>
        <p:blipFill>
          <a:blip r:embed="rId7"/>
          <a:stretch>
            <a:fillRect/>
          </a:stretch>
        </p:blipFill>
        <p:spPr>
          <a:xfrm rot="20796570" flipH="1">
            <a:off x="1824442" y="1028683"/>
            <a:ext cx="289821" cy="366713"/>
          </a:xfrm>
          <a:prstGeom prst="rect">
            <a:avLst/>
          </a:prstGeom>
        </p:spPr>
      </p:pic>
      <p:pic>
        <p:nvPicPr>
          <p:cNvPr id="12" name="图片 11" descr="未标we题-1.png"/>
          <p:cNvPicPr>
            <a:picLocks noChangeAspect="1"/>
          </p:cNvPicPr>
          <p:nvPr/>
        </p:nvPicPr>
        <p:blipFill>
          <a:blip r:embed="rId8"/>
          <a:stretch>
            <a:fillRect/>
          </a:stretch>
        </p:blipFill>
        <p:spPr>
          <a:xfrm rot="434896">
            <a:off x="4522538" y="1159802"/>
            <a:ext cx="289821" cy="366712"/>
          </a:xfrm>
          <a:prstGeom prst="rect">
            <a:avLst/>
          </a:prstGeom>
        </p:spPr>
      </p:pic>
      <p:pic>
        <p:nvPicPr>
          <p:cNvPr id="14" name="图片 13" descr="未标题-31.png"/>
          <p:cNvPicPr>
            <a:picLocks noChangeAspect="1"/>
          </p:cNvPicPr>
          <p:nvPr/>
        </p:nvPicPr>
        <p:blipFill>
          <a:blip r:embed="rId9"/>
          <a:stretch>
            <a:fillRect/>
          </a:stretch>
        </p:blipFill>
        <p:spPr>
          <a:xfrm rot="2979288">
            <a:off x="7994913" y="32477"/>
            <a:ext cx="342900" cy="962025"/>
          </a:xfrm>
          <a:prstGeom prst="rect">
            <a:avLst/>
          </a:prstGeom>
        </p:spPr>
      </p:pic>
      <p:pic>
        <p:nvPicPr>
          <p:cNvPr id="15" name="图片 14" descr="未标题-114.png"/>
          <p:cNvPicPr>
            <a:picLocks noChangeAspect="1"/>
          </p:cNvPicPr>
          <p:nvPr/>
        </p:nvPicPr>
        <p:blipFill>
          <a:blip r:embed="rId10"/>
          <a:stretch>
            <a:fillRect/>
          </a:stretch>
        </p:blipFill>
        <p:spPr>
          <a:xfrm rot="18569879">
            <a:off x="7583759" y="5414047"/>
            <a:ext cx="570631" cy="797420"/>
          </a:xfrm>
          <a:prstGeom prst="rect">
            <a:avLst/>
          </a:prstGeom>
          <a:ln>
            <a:noFill/>
          </a:ln>
          <a:effectLst/>
        </p:spPr>
      </p:pic>
      <p:pic>
        <p:nvPicPr>
          <p:cNvPr id="18" name="图片 17" descr="未标题-114.png"/>
          <p:cNvPicPr>
            <a:picLocks noChangeAspect="1"/>
          </p:cNvPicPr>
          <p:nvPr/>
        </p:nvPicPr>
        <p:blipFill>
          <a:blip r:embed="rId10"/>
          <a:stretch>
            <a:fillRect/>
          </a:stretch>
        </p:blipFill>
        <p:spPr>
          <a:xfrm rot="16485419" flipH="1" flipV="1">
            <a:off x="1428567" y="6033364"/>
            <a:ext cx="600205" cy="838748"/>
          </a:xfrm>
          <a:prstGeom prst="rect">
            <a:avLst/>
          </a:prstGeom>
          <a:ln>
            <a:noFill/>
          </a:ln>
          <a:effectLst/>
        </p:spPr>
      </p:pic>
      <p:sp>
        <p:nvSpPr>
          <p:cNvPr id="24" name="弧形 23"/>
          <p:cNvSpPr/>
          <p:nvPr/>
        </p:nvSpPr>
        <p:spPr>
          <a:xfrm rot="4939768">
            <a:off x="904953" y="1866624"/>
            <a:ext cx="2414338" cy="6532268"/>
          </a:xfrm>
          <a:prstGeom prst="arc">
            <a:avLst/>
          </a:prstGeom>
          <a:ln>
            <a:solidFill>
              <a:schemeClr val="accent1">
                <a:shade val="95000"/>
                <a:satMod val="105000"/>
                <a:alpha val="49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矩形 16"/>
          <p:cNvSpPr/>
          <p:nvPr/>
        </p:nvSpPr>
        <p:spPr>
          <a:xfrm>
            <a:off x="571472" y="4429132"/>
            <a:ext cx="7929618" cy="1077218"/>
          </a:xfrm>
          <a:prstGeom prst="rect">
            <a:avLst/>
          </a:prstGeom>
        </p:spPr>
        <p:txBody>
          <a:bodyPr wrap="square">
            <a:spAutoFit/>
          </a:bodyPr>
          <a:lstStyle/>
          <a:p>
            <a:pPr fontAlgn="auto">
              <a:spcBef>
                <a:spcPts val="0"/>
              </a:spcBef>
              <a:spcAft>
                <a:spcPts val="0"/>
              </a:spcAft>
              <a:defRPr/>
            </a:pPr>
            <a:r>
              <a:rPr lang="en-US" altLang="zh-CN" sz="3200"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Public Library: “The Third Cultural Space” For Citizens</a:t>
            </a:r>
            <a:endParaRPr lang="zh-CN" altLang="en-US" sz="3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19" name="TextBox 18"/>
          <p:cNvSpPr txBox="1"/>
          <p:nvPr/>
        </p:nvSpPr>
        <p:spPr>
          <a:xfrm>
            <a:off x="428596" y="5857892"/>
            <a:ext cx="3810659" cy="338554"/>
          </a:xfrm>
          <a:prstGeom prst="rect">
            <a:avLst/>
          </a:prstGeom>
          <a:noFill/>
        </p:spPr>
        <p:txBody>
          <a:bodyPr wrap="none" rtlCol="0">
            <a:spAutoFit/>
          </a:bodyPr>
          <a:lstStyle/>
          <a:p>
            <a:r>
              <a:rPr lang="en-US" sz="1600" b="1" i="1"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Times New Roman" pitchFamily="18" charset="0"/>
                <a:cs typeface="Times New Roman" pitchFamily="18" charset="0"/>
              </a:rPr>
              <a:t>Chu </a:t>
            </a:r>
            <a:r>
              <a:rPr lang="en-US" sz="1600" b="1" i="1" dirty="0" err="1"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Times New Roman" pitchFamily="18" charset="0"/>
                <a:cs typeface="Times New Roman" pitchFamily="18" charset="0"/>
              </a:rPr>
              <a:t>Shuqing</a:t>
            </a:r>
            <a:r>
              <a:rPr lang="en-US" sz="1600" b="1" i="1"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Times New Roman" pitchFamily="18" charset="0"/>
                <a:cs typeface="Times New Roman" pitchFamily="18" charset="0"/>
              </a:rPr>
              <a:t>  / Hangzhou Public Library</a:t>
            </a:r>
            <a:endParaRPr lang="zh-CN" altLang="en-US" sz="1600" b="1" i="1" dirty="0">
              <a:gradFill>
                <a:gsLst>
                  <a:gs pos="0">
                    <a:schemeClr val="bg1"/>
                  </a:gs>
                  <a:gs pos="100000">
                    <a:schemeClr val="bg1"/>
                  </a:gs>
                </a:gsLst>
                <a:lin ang="16200000" scaled="1"/>
              </a:gra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lide(fromLeft)">
                                      <p:cBhvr>
                                        <p:cTn id="7" dur="500"/>
                                        <p:tgtEl>
                                          <p:spTgt spid="25"/>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slide(fromLeft)">
                                      <p:cBhvr>
                                        <p:cTn id="11" dur="500"/>
                                        <p:tgtEl>
                                          <p:spTgt spid="14"/>
                                        </p:tgtEl>
                                      </p:cBhvr>
                                    </p:animEffect>
                                  </p:childTnLst>
                                </p:cTn>
                              </p:par>
                            </p:childTnLst>
                          </p:cTn>
                        </p:par>
                        <p:par>
                          <p:cTn id="12" fill="hold">
                            <p:stCondLst>
                              <p:cond delay="1000"/>
                            </p:stCondLst>
                            <p:childTnLst>
                              <p:par>
                                <p:cTn id="13" presetID="12" presetClass="entr" presetSubtype="2"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slide(fromRight)">
                                      <p:cBhvr>
                                        <p:cTn id="15" dur="500"/>
                                        <p:tgtEl>
                                          <p:spTgt spid="24"/>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lide(fromRight)">
                                      <p:cBhvr>
                                        <p:cTn id="19" dur="500"/>
                                        <p:tgtEl>
                                          <p:spTgt spid="18"/>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lide(fromLeft)">
                                      <p:cBhvr>
                                        <p:cTn id="23" dur="500"/>
                                        <p:tgtEl>
                                          <p:spTgt spid="16"/>
                                        </p:tgtEl>
                                      </p:cBhvr>
                                    </p:animEffect>
                                  </p:childTnLst>
                                </p:cTn>
                              </p:par>
                            </p:childTnLst>
                          </p:cTn>
                        </p:par>
                        <p:par>
                          <p:cTn id="24" fill="hold">
                            <p:stCondLst>
                              <p:cond delay="2500"/>
                            </p:stCondLst>
                            <p:childTnLst>
                              <p:par>
                                <p:cTn id="25" presetID="1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lide(from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DSCN0757.JPG"/>
          <p:cNvPicPr>
            <a:picLocks noChangeAspect="1"/>
          </p:cNvPicPr>
          <p:nvPr/>
        </p:nvPicPr>
        <p:blipFill>
          <a:blip r:embed="rId2" cstate="print"/>
          <a:stretch>
            <a:fillRect/>
          </a:stretch>
        </p:blipFill>
        <p:spPr>
          <a:xfrm>
            <a:off x="1785918" y="2071678"/>
            <a:ext cx="3000396" cy="2089562"/>
          </a:xfrm>
          <a:prstGeom prst="rect">
            <a:avLst/>
          </a:prstGeom>
        </p:spPr>
      </p:pic>
      <p:pic>
        <p:nvPicPr>
          <p:cNvPr id="2050" name="Picture 2"/>
          <p:cNvPicPr>
            <a:picLocks noChangeAspect="1" noChangeArrowheads="1"/>
          </p:cNvPicPr>
          <p:nvPr/>
        </p:nvPicPr>
        <p:blipFill>
          <a:blip r:embed="rId3"/>
          <a:srcRect/>
          <a:stretch>
            <a:fillRect/>
          </a:stretch>
        </p:blipFill>
        <p:spPr bwMode="auto">
          <a:xfrm>
            <a:off x="642910" y="4214818"/>
            <a:ext cx="3214709" cy="2071702"/>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857752" y="2071678"/>
            <a:ext cx="2887821" cy="2071702"/>
          </a:xfrm>
          <a:prstGeom prst="rect">
            <a:avLst/>
          </a:prstGeom>
          <a:noFill/>
          <a:ln w="9525">
            <a:noFill/>
            <a:miter lim="800000"/>
            <a:headEnd/>
            <a:tailEnd/>
          </a:ln>
        </p:spPr>
      </p:pic>
      <p:pic>
        <p:nvPicPr>
          <p:cNvPr id="1026" name="Picture 2"/>
          <p:cNvPicPr>
            <a:picLocks noChangeAspect="1" noChangeArrowheads="1"/>
          </p:cNvPicPr>
          <p:nvPr/>
        </p:nvPicPr>
        <p:blipFill>
          <a:blip r:embed="rId5"/>
          <a:srcRect/>
          <a:stretch>
            <a:fillRect/>
          </a:stretch>
        </p:blipFill>
        <p:spPr bwMode="auto">
          <a:xfrm>
            <a:off x="3929058" y="4214818"/>
            <a:ext cx="2571768" cy="2071702"/>
          </a:xfrm>
          <a:prstGeom prst="rect">
            <a:avLst/>
          </a:prstGeom>
          <a:noFill/>
          <a:ln w="9525">
            <a:noFill/>
            <a:miter lim="800000"/>
            <a:headEnd/>
            <a:tailEnd/>
          </a:ln>
        </p:spPr>
      </p:pic>
      <p:sp>
        <p:nvSpPr>
          <p:cNvPr id="10" name="矩形 9"/>
          <p:cNvSpPr/>
          <p:nvPr/>
        </p:nvSpPr>
        <p:spPr>
          <a:xfrm>
            <a:off x="6737257" y="1190138"/>
            <a:ext cx="1678665" cy="738664"/>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特色分馆</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Special Branch</a:t>
            </a:r>
            <a:endParaRPr lang="zh-CN" altLang="en-US"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11" name="矩形 10"/>
          <p:cNvSpPr/>
          <p:nvPr/>
        </p:nvSpPr>
        <p:spPr>
          <a:xfrm>
            <a:off x="527862" y="1071546"/>
            <a:ext cx="3227165"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平等 免费 无障碍</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2" name="矩形 11"/>
          <p:cNvSpPr/>
          <p:nvPr/>
        </p:nvSpPr>
        <p:spPr>
          <a:xfrm>
            <a:off x="357158" y="1500174"/>
            <a:ext cx="4123949"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Equality,Free of Charge and No-barrier</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500" fill="hold"/>
                                        <p:tgtEl>
                                          <p:spTgt spid="2051"/>
                                        </p:tgtEl>
                                        <p:attrNameLst>
                                          <p:attrName>ppt_w</p:attrName>
                                        </p:attrNameLst>
                                      </p:cBhvr>
                                      <p:tavLst>
                                        <p:tav tm="0">
                                          <p:val>
                                            <p:fltVal val="0"/>
                                          </p:val>
                                        </p:tav>
                                        <p:tav tm="100000">
                                          <p:val>
                                            <p:strVal val="#ppt_w"/>
                                          </p:val>
                                        </p:tav>
                                      </p:tavLst>
                                    </p:anim>
                                    <p:anim calcmode="lin" valueType="num">
                                      <p:cBhvr>
                                        <p:cTn id="13" dur="500" fill="hold"/>
                                        <p:tgtEl>
                                          <p:spTgt spid="2051"/>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27862" y="1214422"/>
            <a:ext cx="3057247"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三、市民参与管理</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3" name="Picture 4" descr="大学之家会旗"/>
          <p:cNvPicPr>
            <a:picLocks noChangeAspect="1" noChangeArrowheads="1"/>
          </p:cNvPicPr>
          <p:nvPr/>
        </p:nvPicPr>
        <p:blipFill>
          <a:blip r:embed="rId2" cstate="print"/>
          <a:srcRect/>
          <a:stretch>
            <a:fillRect/>
          </a:stretch>
        </p:blipFill>
        <p:spPr bwMode="auto">
          <a:xfrm>
            <a:off x="642910" y="2160480"/>
            <a:ext cx="2643206" cy="1981930"/>
          </a:xfrm>
          <a:prstGeom prst="rect">
            <a:avLst/>
          </a:prstGeom>
          <a:noFill/>
          <a:ln w="9525">
            <a:noFill/>
            <a:miter lim="800000"/>
            <a:headEnd/>
            <a:tailEnd/>
          </a:ln>
        </p:spPr>
      </p:pic>
      <p:pic>
        <p:nvPicPr>
          <p:cNvPr id="4" name="Picture 4" descr="艺术创作现场"/>
          <p:cNvPicPr>
            <a:picLocks noChangeAspect="1" noChangeArrowheads="1"/>
          </p:cNvPicPr>
          <p:nvPr/>
        </p:nvPicPr>
        <p:blipFill>
          <a:blip r:embed="rId3" cstate="print"/>
          <a:srcRect/>
          <a:stretch>
            <a:fillRect/>
          </a:stretch>
        </p:blipFill>
        <p:spPr bwMode="auto">
          <a:xfrm>
            <a:off x="3286115" y="2160480"/>
            <a:ext cx="2643206" cy="1982237"/>
          </a:xfrm>
          <a:prstGeom prst="rect">
            <a:avLst/>
          </a:prstGeom>
          <a:noFill/>
          <a:ln w="9525">
            <a:noFill/>
            <a:miter lim="800000"/>
            <a:headEnd/>
            <a:tailEnd/>
          </a:ln>
        </p:spPr>
      </p:pic>
      <p:pic>
        <p:nvPicPr>
          <p:cNvPr id="1026" name="Picture 2"/>
          <p:cNvPicPr>
            <a:picLocks noChangeAspect="1" noChangeArrowheads="1"/>
          </p:cNvPicPr>
          <p:nvPr/>
        </p:nvPicPr>
        <p:blipFill>
          <a:blip r:embed="rId4"/>
          <a:srcRect/>
          <a:stretch>
            <a:fillRect/>
          </a:stretch>
        </p:blipFill>
        <p:spPr bwMode="auto">
          <a:xfrm>
            <a:off x="5929322" y="2160480"/>
            <a:ext cx="2643206" cy="1984472"/>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642910" y="4089306"/>
            <a:ext cx="2643206" cy="1982900"/>
          </a:xfrm>
          <a:prstGeom prst="rect">
            <a:avLst/>
          </a:prstGeom>
          <a:noFill/>
          <a:ln w="9525">
            <a:noFill/>
            <a:miter lim="800000"/>
            <a:headEnd/>
            <a:tailEnd/>
          </a:ln>
        </p:spPr>
      </p:pic>
      <p:pic>
        <p:nvPicPr>
          <p:cNvPr id="1029" name="Picture 5"/>
          <p:cNvPicPr>
            <a:picLocks noChangeAspect="1" noChangeArrowheads="1"/>
          </p:cNvPicPr>
          <p:nvPr/>
        </p:nvPicPr>
        <p:blipFill>
          <a:blip r:embed="rId6"/>
          <a:srcRect/>
          <a:stretch>
            <a:fillRect/>
          </a:stretch>
        </p:blipFill>
        <p:spPr bwMode="auto">
          <a:xfrm>
            <a:off x="3286117" y="4121032"/>
            <a:ext cx="2643205" cy="1951174"/>
          </a:xfrm>
          <a:prstGeom prst="rect">
            <a:avLst/>
          </a:prstGeom>
          <a:noFill/>
          <a:ln w="9525">
            <a:noFill/>
            <a:miter lim="800000"/>
            <a:headEnd/>
            <a:tailEnd/>
          </a:ln>
        </p:spPr>
      </p:pic>
      <p:pic>
        <p:nvPicPr>
          <p:cNvPr id="1030" name="Picture 6"/>
          <p:cNvPicPr>
            <a:picLocks noChangeAspect="1" noChangeArrowheads="1"/>
          </p:cNvPicPr>
          <p:nvPr/>
        </p:nvPicPr>
        <p:blipFill>
          <a:blip r:embed="rId7"/>
          <a:srcRect/>
          <a:stretch>
            <a:fillRect/>
          </a:stretch>
        </p:blipFill>
        <p:spPr bwMode="auto">
          <a:xfrm>
            <a:off x="5929322" y="4143380"/>
            <a:ext cx="2643206" cy="1928826"/>
          </a:xfrm>
          <a:prstGeom prst="rect">
            <a:avLst/>
          </a:prstGeom>
          <a:noFill/>
          <a:ln w="9525">
            <a:noFill/>
            <a:miter lim="800000"/>
            <a:headEnd/>
            <a:tailEnd/>
          </a:ln>
        </p:spPr>
      </p:pic>
      <p:sp>
        <p:nvSpPr>
          <p:cNvPr id="9" name="矩形 8"/>
          <p:cNvSpPr/>
          <p:nvPr/>
        </p:nvSpPr>
        <p:spPr>
          <a:xfrm>
            <a:off x="6786578" y="1357298"/>
            <a:ext cx="1415772" cy="461665"/>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各类社团</a:t>
            </a:r>
            <a:endParaRPr lang="zh-CN" altLang="en-US" sz="2400"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0" name="矩形 9"/>
          <p:cNvSpPr/>
          <p:nvPr/>
        </p:nvSpPr>
        <p:spPr>
          <a:xfrm>
            <a:off x="543053" y="1643050"/>
            <a:ext cx="4256293"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3. Citizen Participation and Management</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12" name="矩形 11"/>
          <p:cNvSpPr/>
          <p:nvPr/>
        </p:nvSpPr>
        <p:spPr>
          <a:xfrm>
            <a:off x="6616335" y="1714488"/>
            <a:ext cx="1813317"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Sorts of societies</a:t>
            </a:r>
            <a:endParaRPr lang="zh-CN" altLang="en-US"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500"/>
                                        <p:tgtEl>
                                          <p:spTgt spid="3"/>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500"/>
                                        <p:tgtEl>
                                          <p:spTgt spid="4"/>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amond(in)">
                                      <p:cBhvr>
                                        <p:cTn id="15" dur="500"/>
                                        <p:tgtEl>
                                          <p:spTgt spid="1026"/>
                                        </p:tgtEl>
                                      </p:cBhvr>
                                    </p:animEffect>
                                  </p:childTnLst>
                                </p:cTn>
                              </p:par>
                            </p:childTnLst>
                          </p:cTn>
                        </p:par>
                        <p:par>
                          <p:cTn id="16" fill="hold">
                            <p:stCondLst>
                              <p:cond delay="1500"/>
                            </p:stCondLst>
                            <p:childTnLst>
                              <p:par>
                                <p:cTn id="17" presetID="8" presetClass="entr" presetSubtype="16"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diamond(in)">
                                      <p:cBhvr>
                                        <p:cTn id="19" dur="500"/>
                                        <p:tgtEl>
                                          <p:spTgt spid="1028"/>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1029"/>
                                        </p:tgtEl>
                                        <p:attrNameLst>
                                          <p:attrName>style.visibility</p:attrName>
                                        </p:attrNameLst>
                                      </p:cBhvr>
                                      <p:to>
                                        <p:strVal val="visible"/>
                                      </p:to>
                                    </p:set>
                                    <p:animEffect transition="in" filter="diamond(in)">
                                      <p:cBhvr>
                                        <p:cTn id="23" dur="500"/>
                                        <p:tgtEl>
                                          <p:spTgt spid="1029"/>
                                        </p:tgtEl>
                                      </p:cBhvr>
                                    </p:animEffect>
                                  </p:childTnLst>
                                </p:cTn>
                              </p:par>
                            </p:childTnLst>
                          </p:cTn>
                        </p:par>
                        <p:par>
                          <p:cTn id="24" fill="hold">
                            <p:stCondLst>
                              <p:cond delay="2500"/>
                            </p:stCondLst>
                            <p:childTnLst>
                              <p:par>
                                <p:cTn id="25" presetID="8" presetClass="entr" presetSubtype="16"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diamond(in)">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27862" y="1214422"/>
            <a:ext cx="7725192"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四、经济欠发达地区图书馆：我们机体的一部分</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 name="矩形 8"/>
          <p:cNvSpPr/>
          <p:nvPr/>
        </p:nvSpPr>
        <p:spPr>
          <a:xfrm>
            <a:off x="1571604" y="2174740"/>
            <a:ext cx="6340197" cy="175432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杭州图书馆成立全国第一家图书馆事业基金会</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endParaRPr lang="en-US" altLang="zh-CN"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endParaRPr>
          </a:p>
          <a:p>
            <a:pPr fontAlgn="auto">
              <a:spcBef>
                <a:spcPts val="0"/>
              </a:spcBef>
              <a:spcAft>
                <a:spcPts val="0"/>
              </a:spcAft>
              <a:defRPr/>
            </a:pPr>
            <a:endParaRPr lang="en-US" altLang="zh-CN"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endParaRPr>
          </a:p>
          <a:p>
            <a:pPr fontAlgn="auto">
              <a:spcBef>
                <a:spcPts val="0"/>
              </a:spcBef>
              <a:spcAft>
                <a:spcPts val="0"/>
              </a:spcAft>
              <a:defRPr/>
            </a:pP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endParaRPr>
          </a:p>
        </p:txBody>
      </p:sp>
      <p:pic>
        <p:nvPicPr>
          <p:cNvPr id="7" name="图片 6" descr="2010610104733638.jpg"/>
          <p:cNvPicPr>
            <a:picLocks noChangeAspect="1"/>
          </p:cNvPicPr>
          <p:nvPr/>
        </p:nvPicPr>
        <p:blipFill>
          <a:blip r:embed="rId3"/>
          <a:stretch>
            <a:fillRect/>
          </a:stretch>
        </p:blipFill>
        <p:spPr>
          <a:xfrm>
            <a:off x="5786446" y="3714752"/>
            <a:ext cx="3119893" cy="2079928"/>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矩形 7"/>
          <p:cNvSpPr/>
          <p:nvPr/>
        </p:nvSpPr>
        <p:spPr>
          <a:xfrm>
            <a:off x="571472" y="1671568"/>
            <a:ext cx="5960030"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4. Libraries in Less Developed </a:t>
            </a:r>
            <a:r>
              <a:rPr lang="en-US" altLang="zh-CN" b="1" dirty="0" err="1"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Area:One</a:t>
            </a: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Part of Our Body</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12" name="矩形 11"/>
          <p:cNvSpPr/>
          <p:nvPr/>
        </p:nvSpPr>
        <p:spPr>
          <a:xfrm>
            <a:off x="1214414" y="2571744"/>
            <a:ext cx="7116051"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Hangzhou public library founded the first library foundation in China</a:t>
            </a:r>
            <a:endParaRPr lang="zh-CN" altLang="en-US"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pic>
        <p:nvPicPr>
          <p:cNvPr id="1027" name="Picture 3" descr="F:\吴主任\DSC00943_副本A.jpg"/>
          <p:cNvPicPr>
            <a:picLocks noChangeAspect="1" noChangeArrowheads="1"/>
          </p:cNvPicPr>
          <p:nvPr/>
        </p:nvPicPr>
        <p:blipFill>
          <a:blip r:embed="rId4"/>
          <a:srcRect/>
          <a:stretch>
            <a:fillRect/>
          </a:stretch>
        </p:blipFill>
        <p:spPr bwMode="auto">
          <a:xfrm rot="361896">
            <a:off x="1602241" y="3194170"/>
            <a:ext cx="3801579" cy="2143140"/>
          </a:xfrm>
          <a:prstGeom prst="rect">
            <a:avLst/>
          </a:prstGeom>
          <a:noFill/>
          <a:ln w="63500">
            <a:solidFill>
              <a:schemeClr val="bg1"/>
            </a:solidFill>
            <a:miter lim="800000"/>
          </a:ln>
          <a:effectLst>
            <a:outerShdw blurRad="50800" dist="50800" dir="5400000" algn="ctr" rotWithShape="0">
              <a:srgbClr val="000000">
                <a:alpha val="68000"/>
              </a:srgbClr>
            </a:outerShdw>
          </a:effectLst>
        </p:spPr>
      </p:pic>
      <p:pic>
        <p:nvPicPr>
          <p:cNvPr id="1028" name="Picture 4" descr="F:\吴主任\DSC00926_副本A.jpg"/>
          <p:cNvPicPr>
            <a:picLocks noChangeAspect="1" noChangeArrowheads="1"/>
          </p:cNvPicPr>
          <p:nvPr/>
        </p:nvPicPr>
        <p:blipFill>
          <a:blip r:embed="rId5" cstate="print"/>
          <a:srcRect/>
          <a:stretch>
            <a:fillRect/>
          </a:stretch>
        </p:blipFill>
        <p:spPr bwMode="auto">
          <a:xfrm rot="21284456">
            <a:off x="212012" y="4916436"/>
            <a:ext cx="2914543" cy="1643074"/>
          </a:xfrm>
          <a:prstGeom prst="rect">
            <a:avLst/>
          </a:prstGeom>
          <a:noFill/>
          <a:ln w="63500">
            <a:solidFill>
              <a:schemeClr val="bg1"/>
            </a:solidFill>
            <a:miter lim="800000"/>
          </a:ln>
          <a:effectLst>
            <a:outerShdw blurRad="50800" dist="50800" dir="5400000" algn="ctr" rotWithShape="0">
              <a:srgbClr val="000000">
                <a:alpha val="52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27862" y="1214422"/>
            <a:ext cx="7725192"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四、经济欠发达地区图书馆：我们机体的一部分</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7" name="矩形 6"/>
          <p:cNvSpPr/>
          <p:nvPr/>
        </p:nvSpPr>
        <p:spPr>
          <a:xfrm>
            <a:off x="1428728" y="2191400"/>
            <a:ext cx="6099747" cy="461665"/>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a:t>
            </a:r>
            <a:r>
              <a:rPr lang="zh-CN" altLang="en-US" sz="2400" dirty="0" smtClean="0">
                <a:gradFill>
                  <a:gsLst>
                    <a:gs pos="0">
                      <a:srgbClr val="FFC000"/>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杭州图书馆创办“开明</a:t>
            </a:r>
            <a:r>
              <a:rPr lang="zh-CN" altLang="en-US" b="1" baseline="30000" dirty="0" smtClean="0">
                <a:gradFill>
                  <a:gsLst>
                    <a:gs pos="0">
                      <a:srgbClr val="FFC000"/>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a:t>
            </a:r>
            <a:r>
              <a:rPr lang="zh-CN" altLang="en-US" sz="2400" dirty="0" smtClean="0">
                <a:gradFill>
                  <a:gsLst>
                    <a:gs pos="0">
                      <a:srgbClr val="FFC000"/>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文澜爱心图书馆”</a:t>
            </a:r>
            <a:endParaRPr lang="zh-CN" altLang="en-US" sz="2400" dirty="0">
              <a:gradFill>
                <a:gsLst>
                  <a:gs pos="0">
                    <a:srgbClr val="FFC000"/>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6" name="矩形 5"/>
          <p:cNvSpPr/>
          <p:nvPr/>
        </p:nvSpPr>
        <p:spPr>
          <a:xfrm>
            <a:off x="571472" y="1702346"/>
            <a:ext cx="5960030"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4. Libraries in Less Developed </a:t>
            </a:r>
            <a:r>
              <a:rPr lang="en-US" altLang="zh-CN" b="1" dirty="0" err="1"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Area:One</a:t>
            </a: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Part of Our Body</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8" name="矩形 7"/>
          <p:cNvSpPr/>
          <p:nvPr/>
        </p:nvSpPr>
        <p:spPr>
          <a:xfrm>
            <a:off x="714348" y="2600262"/>
            <a:ext cx="7627153"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a:t>
            </a: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Hangzhou public library establish “</a:t>
            </a:r>
            <a:r>
              <a:rPr lang="en-US" altLang="zh-CN" b="1" dirty="0" err="1"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Kaiming</a:t>
            </a: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a:t>
            </a:r>
            <a:r>
              <a:rPr lang="en-US" altLang="zh-CN" b="1" dirty="0" err="1"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Wenlan</a:t>
            </a: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Loving Care Library”</a:t>
            </a:r>
            <a:endParaRPr lang="zh-CN" altLang="en-US"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pic>
        <p:nvPicPr>
          <p:cNvPr id="9" name="Picture 3" descr="F:\照片\2009.10.10\活动\送书下乡.jpg"/>
          <p:cNvPicPr>
            <a:picLocks noChangeAspect="1" noChangeArrowheads="1"/>
          </p:cNvPicPr>
          <p:nvPr/>
        </p:nvPicPr>
        <p:blipFill>
          <a:blip r:embed="rId2"/>
          <a:srcRect/>
          <a:stretch>
            <a:fillRect/>
          </a:stretch>
        </p:blipFill>
        <p:spPr bwMode="auto">
          <a:xfrm>
            <a:off x="642910" y="3428999"/>
            <a:ext cx="3571900" cy="2602763"/>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p:cNvPicPr>
            <a:picLocks noChangeAspect="1" noChangeArrowheads="1"/>
          </p:cNvPicPr>
          <p:nvPr/>
        </p:nvPicPr>
        <p:blipFill>
          <a:blip r:embed="rId3"/>
          <a:srcRect/>
          <a:stretch>
            <a:fillRect/>
          </a:stretch>
        </p:blipFill>
        <p:spPr bwMode="auto">
          <a:xfrm>
            <a:off x="4143372" y="3714752"/>
            <a:ext cx="3357586" cy="251882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27862" y="1142984"/>
            <a:ext cx="4852610"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五、“送什么都不如送电脑”</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4098" name="Picture 2"/>
          <p:cNvPicPr>
            <a:picLocks noChangeAspect="1" noChangeArrowheads="1"/>
          </p:cNvPicPr>
          <p:nvPr/>
        </p:nvPicPr>
        <p:blipFill>
          <a:blip r:embed="rId2" cstate="print"/>
          <a:srcRect/>
          <a:stretch>
            <a:fillRect/>
          </a:stretch>
        </p:blipFill>
        <p:spPr bwMode="auto">
          <a:xfrm rot="21113642">
            <a:off x="1085716" y="3097004"/>
            <a:ext cx="3328979" cy="246707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descr="电视界面(新).jpg"/>
          <p:cNvPicPr>
            <a:picLocks noChangeAspect="1"/>
          </p:cNvPicPr>
          <p:nvPr/>
        </p:nvPicPr>
        <p:blipFill>
          <a:blip r:embed="rId3"/>
          <a:stretch>
            <a:fillRect/>
          </a:stretch>
        </p:blipFill>
        <p:spPr>
          <a:xfrm rot="697809">
            <a:off x="3546739" y="3272936"/>
            <a:ext cx="3286148" cy="271017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矩形 9"/>
          <p:cNvSpPr/>
          <p:nvPr/>
        </p:nvSpPr>
        <p:spPr>
          <a:xfrm>
            <a:off x="3374023" y="1977086"/>
            <a:ext cx="2339102" cy="461665"/>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杭州数字图书馆</a:t>
            </a:r>
            <a:endParaRPr lang="zh-CN" altLang="en-US" sz="2400"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8" name="图片 7" descr="手机.png"/>
          <p:cNvPicPr>
            <a:picLocks noChangeAspect="1"/>
          </p:cNvPicPr>
          <p:nvPr/>
        </p:nvPicPr>
        <p:blipFill>
          <a:blip r:embed="rId4"/>
          <a:srcRect/>
          <a:stretch>
            <a:fillRect/>
          </a:stretch>
        </p:blipFill>
        <p:spPr bwMode="auto">
          <a:xfrm rot="20808841">
            <a:off x="5683131" y="2825619"/>
            <a:ext cx="3662913" cy="3662913"/>
          </a:xfrm>
          <a:prstGeom prst="rect">
            <a:avLst/>
          </a:prstGeom>
          <a:noFill/>
          <a:ln w="9525">
            <a:noFill/>
            <a:miter lim="800000"/>
            <a:headEnd/>
            <a:tailEnd/>
          </a:ln>
        </p:spPr>
      </p:pic>
      <p:sp>
        <p:nvSpPr>
          <p:cNvPr id="7" name="矩形 6"/>
          <p:cNvSpPr/>
          <p:nvPr/>
        </p:nvSpPr>
        <p:spPr>
          <a:xfrm>
            <a:off x="571472" y="1571612"/>
            <a:ext cx="5773055"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5.</a:t>
            </a:r>
            <a:r>
              <a:rPr lang="zh-CN" altLang="en-US"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t>
            </a: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There is no better thing than computers to present</a:t>
            </a:r>
            <a:r>
              <a:rPr lang="zh-CN" altLang="en-US"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12" name="矩形 11"/>
          <p:cNvSpPr/>
          <p:nvPr/>
        </p:nvSpPr>
        <p:spPr>
          <a:xfrm>
            <a:off x="3214678" y="2385948"/>
            <a:ext cx="2762295"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Hangzhou Digital Library</a:t>
            </a:r>
            <a:endParaRPr lang="zh-CN" altLang="en-US"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4"/>
          <p:cNvGrpSpPr>
            <a:grpSpLocks/>
          </p:cNvGrpSpPr>
          <p:nvPr/>
        </p:nvGrpSpPr>
        <p:grpSpPr bwMode="auto">
          <a:xfrm>
            <a:off x="3611982" y="4500553"/>
            <a:ext cx="1742295" cy="1741895"/>
            <a:chOff x="3357554" y="3714752"/>
            <a:chExt cx="2105732" cy="2105732"/>
          </a:xfrm>
        </p:grpSpPr>
        <p:grpSp>
          <p:nvGrpSpPr>
            <p:cNvPr id="12" name="组合 21"/>
            <p:cNvGrpSpPr/>
            <p:nvPr/>
          </p:nvGrpSpPr>
          <p:grpSpPr>
            <a:xfrm>
              <a:off x="3357554" y="3714752"/>
              <a:ext cx="2105732" cy="2105732"/>
              <a:chOff x="2542835" y="2600551"/>
              <a:chExt cx="2105732" cy="2105732"/>
            </a:xfrm>
            <a:scene3d>
              <a:camera prst="orthographicFront"/>
              <a:lightRig rig="flat" dir="t"/>
            </a:scene3d>
          </p:grpSpPr>
          <p:sp>
            <p:nvSpPr>
              <p:cNvPr id="14" name="椭圆 13"/>
              <p:cNvSpPr/>
              <p:nvPr/>
            </p:nvSpPr>
            <p:spPr>
              <a:xfrm>
                <a:off x="2542835" y="2600551"/>
                <a:ext cx="2105732" cy="210573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5" name="椭圆 4"/>
              <p:cNvSpPr/>
              <p:nvPr/>
            </p:nvSpPr>
            <p:spPr>
              <a:xfrm>
                <a:off x="2851213" y="2908928"/>
                <a:ext cx="1488976" cy="1488978"/>
              </a:xfrm>
              <a:prstGeom prst="rect">
                <a:avLst/>
              </a:prstGeom>
              <a:sp3d/>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auto">
                  <a:lnSpc>
                    <a:spcPct val="90000"/>
                  </a:lnSpc>
                  <a:spcAft>
                    <a:spcPct val="35000"/>
                  </a:spcAft>
                  <a:defRPr/>
                </a:pPr>
                <a:endParaRPr lang="zh-CN" altLang="en-US" dirty="0"/>
              </a:p>
            </p:txBody>
          </p:sp>
        </p:grpSp>
        <p:sp>
          <p:nvSpPr>
            <p:cNvPr id="13" name="TextBox 12"/>
            <p:cNvSpPr txBox="1"/>
            <p:nvPr/>
          </p:nvSpPr>
          <p:spPr>
            <a:xfrm>
              <a:off x="3414091" y="3778261"/>
              <a:ext cx="1967135" cy="1711490"/>
            </a:xfrm>
            <a:prstGeom prst="rect">
              <a:avLst/>
            </a:prstGeom>
            <a:noFill/>
          </p:spPr>
          <p:txBody>
            <a:bodyPr>
              <a:spAutoFit/>
            </a:bodyPr>
            <a:lstStyle/>
            <a:p>
              <a:pPr fontAlgn="auto">
                <a:lnSpc>
                  <a:spcPct val="150000"/>
                </a:lnSpc>
                <a:spcBef>
                  <a:spcPts val="0"/>
                </a:spcBef>
                <a:spcAft>
                  <a:spcPts val="0"/>
                </a:spcAft>
                <a:defRPr/>
              </a:pPr>
              <a:r>
                <a:rPr lang="zh-CN" altLang="en-US" sz="20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a:t>
              </a:r>
              <a:r>
                <a:rPr lang="zh-CN" altLang="en-US" sz="2000"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a:t>
              </a:r>
              <a:r>
                <a:rPr lang="zh-CN" altLang="en-US" sz="1400"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免费</a:t>
              </a:r>
              <a:r>
                <a:rPr lang="zh-CN" altLang="en-US" sz="14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使用</a:t>
              </a:r>
              <a:endParaRPr lang="en-US" altLang="zh-CN" sz="14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lnSpc>
                  <a:spcPct val="150000"/>
                </a:lnSpc>
                <a:spcBef>
                  <a:spcPts val="0"/>
                </a:spcBef>
                <a:spcAft>
                  <a:spcPts val="0"/>
                </a:spcAft>
                <a:defRPr/>
              </a:pPr>
              <a:r>
                <a:rPr lang="zh-CN" altLang="en-US" sz="14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a:t>
              </a:r>
              <a:r>
                <a:rPr lang="zh-CN" altLang="en-US" sz="1400"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数字图书馆</a:t>
              </a:r>
              <a:endParaRPr lang="en-US" altLang="zh-CN" sz="1400"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algn="ctr" fontAlgn="auto">
                <a:spcBef>
                  <a:spcPts val="0"/>
                </a:spcBef>
                <a:spcAft>
                  <a:spcPts val="0"/>
                </a:spcAft>
                <a:defRPr/>
              </a:pPr>
              <a:r>
                <a:rPr lang="en-US" altLang="zh-CN" sz="1600"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Digital library   free of charge</a:t>
              </a:r>
              <a:endParaRPr lang="zh-CN" altLang="en-US" sz="16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grpSp>
        <p:nvGrpSpPr>
          <p:cNvPr id="16" name="组合 35"/>
          <p:cNvGrpSpPr>
            <a:grpSpLocks/>
          </p:cNvGrpSpPr>
          <p:nvPr/>
        </p:nvGrpSpPr>
        <p:grpSpPr bwMode="auto">
          <a:xfrm>
            <a:off x="1000100" y="3143241"/>
            <a:ext cx="2172347" cy="1324156"/>
            <a:chOff x="708535" y="2214554"/>
            <a:chExt cx="2624418" cy="1600357"/>
          </a:xfrm>
        </p:grpSpPr>
        <p:grpSp>
          <p:nvGrpSpPr>
            <p:cNvPr id="17" name="组合 20"/>
            <p:cNvGrpSpPr>
              <a:grpSpLocks/>
            </p:cNvGrpSpPr>
            <p:nvPr/>
          </p:nvGrpSpPr>
          <p:grpSpPr bwMode="auto">
            <a:xfrm>
              <a:off x="785786" y="2214554"/>
              <a:ext cx="2547167" cy="1600357"/>
              <a:chOff x="171988" y="4836523"/>
              <a:chExt cx="2547167" cy="1600357"/>
            </a:xfrm>
          </p:grpSpPr>
          <p:sp>
            <p:nvSpPr>
              <p:cNvPr id="19" name="左箭头 18"/>
              <p:cNvSpPr/>
              <p:nvPr/>
            </p:nvSpPr>
            <p:spPr>
              <a:xfrm rot="12900000">
                <a:off x="1018424" y="5824384"/>
                <a:ext cx="1700731" cy="600133"/>
              </a:xfrm>
              <a:prstGeom prst="leftArrow">
                <a:avLst>
                  <a:gd name="adj1" fmla="val 60000"/>
                  <a:gd name="adj2" fmla="val 50000"/>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hueOff val="0"/>
                  <a:satOff val="0"/>
                  <a:lumOff val="0"/>
                  <a:alphaOff val="0"/>
                </a:schemeClr>
              </a:fontRef>
            </p:style>
          </p:sp>
          <p:grpSp>
            <p:nvGrpSpPr>
              <p:cNvPr id="20" name="组合 19"/>
              <p:cNvGrpSpPr/>
              <p:nvPr/>
            </p:nvGrpSpPr>
            <p:grpSpPr>
              <a:xfrm>
                <a:off x="171988" y="4836523"/>
                <a:ext cx="2000446" cy="1600357"/>
                <a:chOff x="258780" y="1217065"/>
                <a:chExt cx="2000446" cy="1600357"/>
              </a:xfrm>
              <a:scene3d>
                <a:camera prst="orthographicFront"/>
                <a:lightRig rig="flat" dir="t"/>
              </a:scene3d>
            </p:grpSpPr>
            <p:sp>
              <p:nvSpPr>
                <p:cNvPr id="21" name="圆角矩形 20"/>
                <p:cNvSpPr/>
                <p:nvPr/>
              </p:nvSpPr>
              <p:spPr>
                <a:xfrm>
                  <a:off x="258780" y="1217065"/>
                  <a:ext cx="2000446" cy="1600357"/>
                </a:xfrm>
                <a:prstGeom prst="roundRect">
                  <a:avLst>
                    <a:gd name="adj" fmla="val 10000"/>
                  </a:avLst>
                </a:prstGeom>
                <a:sp3d prstMaterial="plastic">
                  <a:bevelT w="120900" h="88900"/>
                  <a:bevelB w="88900" h="31750" prst="angle"/>
                </a:sp3d>
              </p:spPr>
              <p:style>
                <a:lnRef idx="0">
                  <a:schemeClr val="accent5"/>
                </a:lnRef>
                <a:fillRef idx="3">
                  <a:schemeClr val="accent5"/>
                </a:fillRef>
                <a:effectRef idx="3">
                  <a:schemeClr val="accent5"/>
                </a:effectRef>
                <a:fontRef idx="minor">
                  <a:schemeClr val="lt1"/>
                </a:fontRef>
              </p:style>
            </p:sp>
            <p:sp>
              <p:nvSpPr>
                <p:cNvPr id="22" name="圆角矩形 5"/>
                <p:cNvSpPr/>
                <p:nvPr/>
              </p:nvSpPr>
              <p:spPr>
                <a:xfrm>
                  <a:off x="305653" y="1263938"/>
                  <a:ext cx="1906700" cy="1506611"/>
                </a:xfrm>
                <a:prstGeom prst="rect">
                  <a:avLst/>
                </a:prstGeom>
                <a:sp3d/>
              </p:spPr>
              <p:style>
                <a:lnRef idx="0">
                  <a:scrgbClr r="0" g="0" b="0"/>
                </a:lnRef>
                <a:fillRef idx="0">
                  <a:scrgbClr r="0" g="0" b="0"/>
                </a:fillRef>
                <a:effectRef idx="0">
                  <a:scrgbClr r="0" g="0" b="0"/>
                </a:effectRef>
                <a:fontRef idx="minor">
                  <a:schemeClr val="lt1"/>
                </a:fontRef>
              </p:style>
              <p:txBody>
                <a:bodyPr lIns="123825" tIns="123825" rIns="123825" bIns="123825" spcCol="1270" anchor="ctr"/>
                <a:lstStyle/>
                <a:p>
                  <a:pPr algn="ctr" defTabSz="2889250" fontAlgn="auto">
                    <a:lnSpc>
                      <a:spcPct val="90000"/>
                    </a:lnSpc>
                    <a:spcAft>
                      <a:spcPct val="35000"/>
                    </a:spcAft>
                    <a:defRPr/>
                  </a:pPr>
                  <a:r>
                    <a:rPr lang="en-US" altLang="zh-CN" sz="6500" dirty="0"/>
                    <a:t> </a:t>
                  </a:r>
                  <a:endParaRPr lang="zh-CN" altLang="en-US" sz="6500" dirty="0"/>
                </a:p>
              </p:txBody>
            </p:sp>
          </p:grpSp>
        </p:grpSp>
        <p:sp>
          <p:nvSpPr>
            <p:cNvPr id="18" name="TextBox 17"/>
            <p:cNvSpPr txBox="1"/>
            <p:nvPr/>
          </p:nvSpPr>
          <p:spPr>
            <a:xfrm>
              <a:off x="708535" y="2473579"/>
              <a:ext cx="2146131" cy="1132276"/>
            </a:xfrm>
            <a:prstGeom prst="rect">
              <a:avLst/>
            </a:prstGeom>
            <a:noFill/>
          </p:spPr>
          <p:txBody>
            <a:bodyPr wrap="none">
              <a:spAutoFit/>
            </a:bodyPr>
            <a:lstStyle/>
            <a:p>
              <a:pPr algn="ctr" fontAlgn="auto">
                <a:lnSpc>
                  <a:spcPct val="150000"/>
                </a:lnSpc>
                <a:spcBef>
                  <a:spcPts val="0"/>
                </a:spcBef>
                <a:spcAft>
                  <a:spcPts val="0"/>
                </a:spcAft>
                <a:defRPr/>
              </a:pPr>
              <a:r>
                <a:rPr lang="zh-CN" altLang="en-US" sz="14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a:t>
              </a:r>
              <a:r>
                <a:rPr lang="zh-CN" altLang="en-US"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cs typeface="Times New Roman" pitchFamily="18" charset="0"/>
                </a:rPr>
                <a:t>杭州地区（除高校外）</a:t>
              </a:r>
              <a:endParaRPr lang="en-US" altLang="zh-CN"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cs typeface="Times New Roman" pitchFamily="18" charset="0"/>
              </a:endParaRPr>
            </a:p>
            <a:p>
              <a:pPr algn="ctr" fontAlgn="auto">
                <a:lnSpc>
                  <a:spcPct val="150000"/>
                </a:lnSpc>
                <a:spcBef>
                  <a:spcPts val="0"/>
                </a:spcBef>
                <a:spcAft>
                  <a:spcPts val="0"/>
                </a:spcAft>
                <a:defRPr/>
              </a:pPr>
              <a:r>
                <a:rPr lang="en-US" altLang="zh-CN"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cs typeface="Times New Roman" pitchFamily="18" charset="0"/>
                </a:rPr>
                <a:t>IP</a:t>
              </a:r>
              <a:r>
                <a:rPr lang="zh-CN" altLang="en-US"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cs typeface="Times New Roman" pitchFamily="18" charset="0"/>
                </a:rPr>
                <a:t>地址用户直接访问</a:t>
              </a:r>
              <a:endParaRPr lang="en-US" altLang="zh-CN"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cs typeface="Times New Roman" pitchFamily="18" charset="0"/>
              </a:endParaRPr>
            </a:p>
            <a:p>
              <a:pPr algn="ctr" fontAlgn="auto">
                <a:lnSpc>
                  <a:spcPct val="150000"/>
                </a:lnSpc>
                <a:spcBef>
                  <a:spcPts val="0"/>
                </a:spcBef>
                <a:spcAft>
                  <a:spcPts val="0"/>
                </a:spcAft>
                <a:defRPr/>
              </a:pPr>
              <a:r>
                <a:rPr lang="zh-CN" altLang="en-US"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cs typeface="Times New Roman" pitchFamily="18" charset="0"/>
                </a:rPr>
                <a:t>网站数字</a:t>
              </a:r>
              <a:r>
                <a:rPr lang="zh-CN" altLang="en-US" sz="1200"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cs typeface="Times New Roman" pitchFamily="18" charset="0"/>
                </a:rPr>
                <a:t>资源</a:t>
              </a:r>
              <a:endParaRPr lang="zh-CN" altLang="en-US"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cs typeface="Times New Roman" pitchFamily="18" charset="0"/>
              </a:endParaRPr>
            </a:p>
          </p:txBody>
        </p:sp>
      </p:grpSp>
      <p:grpSp>
        <p:nvGrpSpPr>
          <p:cNvPr id="23" name="组合 39"/>
          <p:cNvGrpSpPr>
            <a:grpSpLocks/>
          </p:cNvGrpSpPr>
          <p:nvPr/>
        </p:nvGrpSpPr>
        <p:grpSpPr bwMode="auto">
          <a:xfrm>
            <a:off x="3663821" y="2000241"/>
            <a:ext cx="1674796" cy="1822026"/>
            <a:chOff x="3405302" y="1214422"/>
            <a:chExt cx="2024136" cy="2201377"/>
          </a:xfrm>
        </p:grpSpPr>
        <p:grpSp>
          <p:nvGrpSpPr>
            <p:cNvPr id="24" name="组合 38"/>
            <p:cNvGrpSpPr>
              <a:grpSpLocks/>
            </p:cNvGrpSpPr>
            <p:nvPr/>
          </p:nvGrpSpPr>
          <p:grpSpPr bwMode="auto">
            <a:xfrm>
              <a:off x="3428992" y="1214422"/>
              <a:ext cx="2000446" cy="2201377"/>
              <a:chOff x="3428992" y="1070967"/>
              <a:chExt cx="2000446" cy="2201377"/>
            </a:xfrm>
          </p:grpSpPr>
          <p:sp>
            <p:nvSpPr>
              <p:cNvPr id="26" name="左箭头 25"/>
              <p:cNvSpPr/>
              <p:nvPr/>
            </p:nvSpPr>
            <p:spPr>
              <a:xfrm rot="16200000">
                <a:off x="3545533" y="2121912"/>
                <a:ext cx="1700731" cy="600133"/>
              </a:xfrm>
              <a:prstGeom prst="leftArrow">
                <a:avLst>
                  <a:gd name="adj1" fmla="val 60000"/>
                  <a:gd name="adj2" fmla="val 50000"/>
                </a:avLst>
              </a:prstGeom>
              <a:scene3d>
                <a:camera prst="orthographicFront"/>
                <a:lightRig rig="flat" dir="t"/>
              </a:scene3d>
              <a:sp3d z="-190500" prstMaterial="plastic">
                <a:bevelT w="50800" h="50800"/>
                <a:bevelB w="25400" h="25400" prst="angle"/>
              </a:sp3d>
            </p:spPr>
            <p:style>
              <a:lnRef idx="0">
                <a:schemeClr val="accent2"/>
              </a:lnRef>
              <a:fillRef idx="3">
                <a:schemeClr val="accent2"/>
              </a:fillRef>
              <a:effectRef idx="3">
                <a:schemeClr val="accent2"/>
              </a:effectRef>
              <a:fontRef idx="minor">
                <a:schemeClr val="lt1">
                  <a:hueOff val="0"/>
                  <a:satOff val="0"/>
                  <a:lumOff val="0"/>
                  <a:alphaOff val="0"/>
                </a:schemeClr>
              </a:fontRef>
            </p:style>
          </p:sp>
          <p:grpSp>
            <p:nvGrpSpPr>
              <p:cNvPr id="27" name="组合 25"/>
              <p:cNvGrpSpPr/>
              <p:nvPr/>
            </p:nvGrpSpPr>
            <p:grpSpPr>
              <a:xfrm>
                <a:off x="3428992" y="1070967"/>
                <a:ext cx="2000446" cy="1600357"/>
                <a:chOff x="2595478" y="657"/>
                <a:chExt cx="2000446" cy="1600357"/>
              </a:xfrm>
              <a:scene3d>
                <a:camera prst="orthographicFront"/>
                <a:lightRig rig="flat" dir="t"/>
              </a:scene3d>
            </p:grpSpPr>
            <p:sp>
              <p:nvSpPr>
                <p:cNvPr id="28" name="圆角矩形 27"/>
                <p:cNvSpPr/>
                <p:nvPr/>
              </p:nvSpPr>
              <p:spPr>
                <a:xfrm>
                  <a:off x="2595478" y="657"/>
                  <a:ext cx="2000446" cy="1600357"/>
                </a:xfrm>
                <a:prstGeom prst="roundRect">
                  <a:avLst>
                    <a:gd name="adj" fmla="val 10000"/>
                  </a:avLst>
                </a:prstGeom>
                <a:sp3d prstMaterial="plastic">
                  <a:bevelT w="120900" h="88900"/>
                  <a:bevelB w="88900" h="31750" prst="angle"/>
                </a:sp3d>
              </p:spPr>
              <p:style>
                <a:lnRef idx="0">
                  <a:schemeClr val="accent2"/>
                </a:lnRef>
                <a:fillRef idx="3">
                  <a:schemeClr val="accent2"/>
                </a:fillRef>
                <a:effectRef idx="3">
                  <a:schemeClr val="accent2"/>
                </a:effectRef>
                <a:fontRef idx="minor">
                  <a:schemeClr val="lt1"/>
                </a:fontRef>
              </p:style>
            </p:sp>
            <p:sp>
              <p:nvSpPr>
                <p:cNvPr id="29" name="圆角矩形 5"/>
                <p:cNvSpPr/>
                <p:nvPr/>
              </p:nvSpPr>
              <p:spPr>
                <a:xfrm>
                  <a:off x="2642351" y="47530"/>
                  <a:ext cx="1906700" cy="1506611"/>
                </a:xfrm>
                <a:prstGeom prst="rect">
                  <a:avLst/>
                </a:prstGeom>
                <a:sp3d/>
              </p:spPr>
              <p:style>
                <a:lnRef idx="0">
                  <a:scrgbClr r="0" g="0" b="0"/>
                </a:lnRef>
                <a:fillRef idx="0">
                  <a:scrgbClr r="0" g="0" b="0"/>
                </a:fillRef>
                <a:effectRef idx="0">
                  <a:scrgbClr r="0" g="0" b="0"/>
                </a:effectRef>
                <a:fontRef idx="minor">
                  <a:schemeClr val="lt1"/>
                </a:fontRef>
              </p:style>
              <p:txBody>
                <a:bodyPr lIns="123825" tIns="123825" rIns="123825" bIns="123825" spcCol="1270" anchor="ctr"/>
                <a:lstStyle/>
                <a:p>
                  <a:pPr algn="ctr" defTabSz="2889250" fontAlgn="auto">
                    <a:lnSpc>
                      <a:spcPct val="90000"/>
                    </a:lnSpc>
                    <a:spcAft>
                      <a:spcPct val="35000"/>
                    </a:spcAft>
                    <a:defRPr/>
                  </a:pPr>
                  <a:r>
                    <a:rPr lang="en-US" altLang="zh-CN" sz="6500" dirty="0"/>
                    <a:t> </a:t>
                  </a:r>
                  <a:endParaRPr lang="zh-CN" altLang="en-US" sz="6500" dirty="0"/>
                </a:p>
              </p:txBody>
            </p:sp>
          </p:grpSp>
        </p:grpSp>
        <p:sp>
          <p:nvSpPr>
            <p:cNvPr id="25" name="TextBox 16"/>
            <p:cNvSpPr txBox="1"/>
            <p:nvPr/>
          </p:nvSpPr>
          <p:spPr>
            <a:xfrm>
              <a:off x="3405302" y="1559667"/>
              <a:ext cx="1961005" cy="797246"/>
            </a:xfrm>
            <a:prstGeom prst="rect">
              <a:avLst/>
            </a:prstGeom>
            <a:noFill/>
          </p:spPr>
          <p:txBody>
            <a:bodyPr wrap="none">
              <a:spAutoFit/>
            </a:bodyPr>
            <a:lstStyle/>
            <a:p>
              <a:pPr algn="ctr" fontAlgn="auto">
                <a:lnSpc>
                  <a:spcPct val="150000"/>
                </a:lnSpc>
                <a:spcBef>
                  <a:spcPts val="0"/>
                </a:spcBef>
                <a:spcAft>
                  <a:spcPts val="0"/>
                </a:spcAft>
                <a:defRPr/>
              </a:pPr>
              <a:r>
                <a:rPr lang="zh-CN" altLang="en-US" sz="14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a:t>
              </a:r>
              <a:r>
                <a:rPr lang="zh-CN" altLang="en-US"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图书馆注册用户登陆</a:t>
              </a:r>
              <a:endParaRPr lang="en-US" altLang="zh-CN"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algn="ctr" fontAlgn="auto">
                <a:lnSpc>
                  <a:spcPct val="150000"/>
                </a:lnSpc>
                <a:spcBef>
                  <a:spcPts val="0"/>
                </a:spcBef>
                <a:spcAft>
                  <a:spcPts val="0"/>
                </a:spcAft>
                <a:defRPr/>
              </a:pPr>
              <a:r>
                <a:rPr lang="zh-CN" altLang="en-US"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享受手机服务</a:t>
              </a:r>
            </a:p>
          </p:txBody>
        </p:sp>
      </p:grpSp>
      <p:grpSp>
        <p:nvGrpSpPr>
          <p:cNvPr id="30" name="组合 37"/>
          <p:cNvGrpSpPr>
            <a:grpSpLocks/>
          </p:cNvGrpSpPr>
          <p:nvPr/>
        </p:nvGrpSpPr>
        <p:grpSpPr bwMode="auto">
          <a:xfrm>
            <a:off x="5755108" y="3143241"/>
            <a:ext cx="2112077" cy="1324156"/>
            <a:chOff x="6357950" y="2643182"/>
            <a:chExt cx="2552799" cy="1600357"/>
          </a:xfrm>
        </p:grpSpPr>
        <p:grpSp>
          <p:nvGrpSpPr>
            <p:cNvPr id="31" name="组合 33"/>
            <p:cNvGrpSpPr>
              <a:grpSpLocks/>
            </p:cNvGrpSpPr>
            <p:nvPr/>
          </p:nvGrpSpPr>
          <p:grpSpPr bwMode="auto">
            <a:xfrm>
              <a:off x="6357950" y="2643182"/>
              <a:ext cx="2547166" cy="1600357"/>
              <a:chOff x="3298417" y="2628821"/>
              <a:chExt cx="2547166" cy="1600357"/>
            </a:xfrm>
          </p:grpSpPr>
          <p:sp>
            <p:nvSpPr>
              <p:cNvPr id="33" name="左箭头 32"/>
              <p:cNvSpPr/>
              <p:nvPr/>
            </p:nvSpPr>
            <p:spPr>
              <a:xfrm rot="19500000">
                <a:off x="3298417" y="3616682"/>
                <a:ext cx="1700731" cy="600133"/>
              </a:xfrm>
              <a:prstGeom prst="leftArrow">
                <a:avLst>
                  <a:gd name="adj1" fmla="val 60000"/>
                  <a:gd name="adj2" fmla="val 50000"/>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hueOff val="0"/>
                  <a:satOff val="0"/>
                  <a:lumOff val="0"/>
                  <a:alphaOff val="0"/>
                </a:schemeClr>
              </a:fontRef>
            </p:style>
          </p:sp>
          <p:grpSp>
            <p:nvGrpSpPr>
              <p:cNvPr id="34" name="组合 30"/>
              <p:cNvGrpSpPr/>
              <p:nvPr/>
            </p:nvGrpSpPr>
            <p:grpSpPr>
              <a:xfrm>
                <a:off x="3845138" y="2628821"/>
                <a:ext cx="2000445" cy="1600357"/>
                <a:chOff x="4932177" y="1217065"/>
                <a:chExt cx="2000445" cy="1600357"/>
              </a:xfrm>
              <a:scene3d>
                <a:camera prst="orthographicFront"/>
                <a:lightRig rig="flat" dir="t"/>
              </a:scene3d>
            </p:grpSpPr>
            <p:sp>
              <p:nvSpPr>
                <p:cNvPr id="35" name="圆角矩形 34"/>
                <p:cNvSpPr/>
                <p:nvPr/>
              </p:nvSpPr>
              <p:spPr>
                <a:xfrm>
                  <a:off x="4932177" y="1217065"/>
                  <a:ext cx="2000445" cy="1600357"/>
                </a:xfrm>
                <a:prstGeom prst="roundRect">
                  <a:avLst>
                    <a:gd name="adj" fmla="val 10000"/>
                  </a:avLst>
                </a:prstGeom>
                <a:sp3d prstMaterial="plastic">
                  <a:bevelT w="120900" h="88900"/>
                  <a:bevelB w="88900" h="31750" prst="angle"/>
                </a:sp3d>
              </p:spPr>
              <p:style>
                <a:lnRef idx="0">
                  <a:schemeClr val="accent6"/>
                </a:lnRef>
                <a:fillRef idx="3">
                  <a:schemeClr val="accent6"/>
                </a:fillRef>
                <a:effectRef idx="3">
                  <a:schemeClr val="accent6"/>
                </a:effectRef>
                <a:fontRef idx="minor">
                  <a:schemeClr val="lt1"/>
                </a:fontRef>
              </p:style>
            </p:sp>
            <p:sp>
              <p:nvSpPr>
                <p:cNvPr id="36" name="圆角矩形 5"/>
                <p:cNvSpPr/>
                <p:nvPr/>
              </p:nvSpPr>
              <p:spPr>
                <a:xfrm>
                  <a:off x="4979050" y="1263938"/>
                  <a:ext cx="1906700" cy="1506611"/>
                </a:xfrm>
                <a:prstGeom prst="rect">
                  <a:avLst/>
                </a:prstGeom>
                <a:sp3d/>
              </p:spPr>
              <p:style>
                <a:lnRef idx="0">
                  <a:scrgbClr r="0" g="0" b="0"/>
                </a:lnRef>
                <a:fillRef idx="0">
                  <a:scrgbClr r="0" g="0" b="0"/>
                </a:fillRef>
                <a:effectRef idx="0">
                  <a:scrgbClr r="0" g="0" b="0"/>
                </a:effectRef>
                <a:fontRef idx="minor">
                  <a:schemeClr val="lt1"/>
                </a:fontRef>
              </p:style>
              <p:txBody>
                <a:bodyPr lIns="123825" tIns="123825" rIns="123825" bIns="123825" spcCol="1270" anchor="ctr"/>
                <a:lstStyle/>
                <a:p>
                  <a:pPr algn="ctr" defTabSz="2889250" fontAlgn="auto">
                    <a:lnSpc>
                      <a:spcPct val="90000"/>
                    </a:lnSpc>
                    <a:spcAft>
                      <a:spcPct val="35000"/>
                    </a:spcAft>
                    <a:defRPr/>
                  </a:pPr>
                  <a:r>
                    <a:rPr lang="en-US" altLang="zh-CN" sz="6500" dirty="0"/>
                    <a:t> </a:t>
                  </a:r>
                  <a:endParaRPr lang="zh-CN" altLang="en-US" sz="6500" dirty="0"/>
                </a:p>
              </p:txBody>
            </p:sp>
          </p:grpSp>
        </p:grpSp>
        <p:sp>
          <p:nvSpPr>
            <p:cNvPr id="32" name="矩形 17"/>
            <p:cNvSpPr/>
            <p:nvPr/>
          </p:nvSpPr>
          <p:spPr>
            <a:xfrm>
              <a:off x="6827551" y="2928934"/>
              <a:ext cx="2083198" cy="1080276"/>
            </a:xfrm>
            <a:prstGeom prst="rect">
              <a:avLst/>
            </a:prstGeom>
          </p:spPr>
          <p:txBody>
            <a:bodyPr wrap="none">
              <a:spAutoFit/>
            </a:bodyPr>
            <a:lstStyle/>
            <a:p>
              <a:pPr algn="ctr" fontAlgn="auto">
                <a:lnSpc>
                  <a:spcPct val="150000"/>
                </a:lnSpc>
                <a:spcBef>
                  <a:spcPts val="0"/>
                </a:spcBef>
                <a:spcAft>
                  <a:spcPts val="0"/>
                </a:spcAft>
                <a:defRPr/>
              </a:pPr>
              <a:r>
                <a:rPr lang="zh-CN" altLang="en-US"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杭州有线电视用户</a:t>
              </a:r>
              <a:endParaRPr lang="en-US" altLang="zh-CN"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algn="ctr" fontAlgn="auto">
                <a:lnSpc>
                  <a:spcPct val="150000"/>
                </a:lnSpc>
                <a:spcBef>
                  <a:spcPts val="0"/>
                </a:spcBef>
                <a:spcAft>
                  <a:spcPts val="0"/>
                </a:spcAft>
                <a:defRPr/>
              </a:pPr>
              <a:r>
                <a:rPr lang="zh-CN" altLang="en-US"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通过华数交互式机顶盒</a:t>
              </a:r>
              <a:endParaRPr lang="en-US" altLang="zh-CN"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algn="ctr" fontAlgn="auto">
                <a:lnSpc>
                  <a:spcPct val="150000"/>
                </a:lnSpc>
                <a:spcBef>
                  <a:spcPts val="0"/>
                </a:spcBef>
                <a:spcAft>
                  <a:spcPts val="0"/>
                </a:spcAft>
                <a:defRPr/>
              </a:pPr>
              <a:r>
                <a:rPr lang="zh-CN" altLang="en-US" sz="1200"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访问电视资源</a:t>
              </a:r>
              <a:endParaRPr lang="zh-CN" altLang="en-US" sz="1200" b="1" dirty="0">
                <a:latin typeface="微软雅黑" pitchFamily="34" charset="-122"/>
                <a:ea typeface="微软雅黑" pitchFamily="34" charset="-122"/>
              </a:endParaRPr>
            </a:p>
          </p:txBody>
        </p:sp>
      </p:grpSp>
      <p:sp>
        <p:nvSpPr>
          <p:cNvPr id="37" name="TextBox 36"/>
          <p:cNvSpPr txBox="1"/>
          <p:nvPr/>
        </p:nvSpPr>
        <p:spPr bwMode="auto">
          <a:xfrm>
            <a:off x="142844" y="4857760"/>
            <a:ext cx="3281476" cy="1107996"/>
          </a:xfrm>
          <a:prstGeom prst="rect">
            <a:avLst/>
          </a:prstGeom>
          <a:noFill/>
        </p:spPr>
        <p:txBody>
          <a:bodyPr wrap="none">
            <a:spAutoFit/>
          </a:bodyPr>
          <a:lstStyle/>
          <a:p>
            <a:pPr algn="ctr" fontAlgn="auto">
              <a:lnSpc>
                <a:spcPct val="150000"/>
              </a:lnSpc>
              <a:spcBef>
                <a:spcPts val="0"/>
              </a:spcBef>
              <a:spcAft>
                <a:spcPts val="0"/>
              </a:spcAft>
              <a:defRPr/>
            </a:pPr>
            <a:r>
              <a:rPr lang="zh-CN" altLang="en-US" sz="16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14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Users in the IP address of </a:t>
            </a:r>
            <a:r>
              <a:rPr lang="en-US" altLang="zh-CN" sz="1400" b="1" dirty="0" err="1"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hangzhou</a:t>
            </a:r>
            <a:endParaRPr lang="en-US" altLang="zh-CN" sz="14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a:p>
            <a:pPr algn="ctr" fontAlgn="auto">
              <a:lnSpc>
                <a:spcPct val="150000"/>
              </a:lnSpc>
              <a:spcBef>
                <a:spcPts val="0"/>
              </a:spcBef>
              <a:spcAft>
                <a:spcPts val="0"/>
              </a:spcAft>
              <a:defRPr/>
            </a:pPr>
            <a:r>
              <a:rPr lang="en-US" altLang="zh-CN" sz="14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Area(expect universities) can access it </a:t>
            </a:r>
          </a:p>
          <a:p>
            <a:pPr algn="ctr" fontAlgn="auto">
              <a:lnSpc>
                <a:spcPct val="150000"/>
              </a:lnSpc>
              <a:spcBef>
                <a:spcPts val="0"/>
              </a:spcBef>
              <a:spcAft>
                <a:spcPts val="0"/>
              </a:spcAft>
              <a:defRPr/>
            </a:pPr>
            <a:r>
              <a:rPr lang="en-US" altLang="zh-CN" sz="14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(digital resources in the website) directly</a:t>
            </a:r>
            <a:endParaRPr lang="zh-CN" altLang="en-US" sz="14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38" name="TextBox 37"/>
          <p:cNvSpPr txBox="1"/>
          <p:nvPr/>
        </p:nvSpPr>
        <p:spPr bwMode="auto">
          <a:xfrm>
            <a:off x="5551723" y="2086058"/>
            <a:ext cx="2092111" cy="738664"/>
          </a:xfrm>
          <a:prstGeom prst="rect">
            <a:avLst/>
          </a:prstGeom>
          <a:noFill/>
        </p:spPr>
        <p:txBody>
          <a:bodyPr wrap="none">
            <a:spAutoFit/>
          </a:bodyPr>
          <a:lstStyle/>
          <a:p>
            <a:pPr algn="ctr" fontAlgn="auto">
              <a:lnSpc>
                <a:spcPct val="150000"/>
              </a:lnSpc>
              <a:spcBef>
                <a:spcPts val="0"/>
              </a:spcBef>
              <a:spcAft>
                <a:spcPts val="0"/>
              </a:spcAft>
              <a:defRPr/>
            </a:pPr>
            <a:r>
              <a:rPr lang="en-US" altLang="zh-CN" sz="14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Library registered users </a:t>
            </a:r>
          </a:p>
          <a:p>
            <a:pPr algn="ctr" fontAlgn="auto">
              <a:lnSpc>
                <a:spcPct val="150000"/>
              </a:lnSpc>
              <a:spcBef>
                <a:spcPts val="0"/>
              </a:spcBef>
              <a:spcAft>
                <a:spcPts val="0"/>
              </a:spcAft>
              <a:defRPr/>
            </a:pPr>
            <a:r>
              <a:rPr lang="en-US" altLang="zh-CN" sz="14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enjoying mobile service</a:t>
            </a:r>
            <a:endParaRPr lang="zh-CN" altLang="en-US" sz="14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39" name="TextBox 38"/>
          <p:cNvSpPr txBox="1"/>
          <p:nvPr/>
        </p:nvSpPr>
        <p:spPr bwMode="auto">
          <a:xfrm>
            <a:off x="6215074" y="4906165"/>
            <a:ext cx="2786082" cy="1061829"/>
          </a:xfrm>
          <a:prstGeom prst="rect">
            <a:avLst/>
          </a:prstGeom>
          <a:noFill/>
        </p:spPr>
        <p:txBody>
          <a:bodyPr wrap="square">
            <a:spAutoFit/>
          </a:bodyPr>
          <a:lstStyle/>
          <a:p>
            <a:pPr algn="ctr" fontAlgn="auto">
              <a:lnSpc>
                <a:spcPct val="150000"/>
              </a:lnSpc>
              <a:spcBef>
                <a:spcPts val="0"/>
              </a:spcBef>
              <a:spcAft>
                <a:spcPts val="0"/>
              </a:spcAft>
              <a:defRPr/>
            </a:pPr>
            <a:r>
              <a:rPr lang="en-US" altLang="zh-CN" sz="14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Hangzhou cable television users</a:t>
            </a:r>
          </a:p>
          <a:p>
            <a:pPr algn="ctr" fontAlgn="auto">
              <a:lnSpc>
                <a:spcPct val="150000"/>
              </a:lnSpc>
              <a:spcBef>
                <a:spcPts val="0"/>
              </a:spcBef>
              <a:spcAft>
                <a:spcPts val="0"/>
              </a:spcAft>
              <a:defRPr/>
            </a:pPr>
            <a:r>
              <a:rPr lang="en-US" altLang="zh-CN" sz="14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Access TV resources by  interactive TV set-top box</a:t>
            </a:r>
            <a:endParaRPr lang="zh-CN" altLang="en-US" sz="14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40" name="矩形 39"/>
          <p:cNvSpPr/>
          <p:nvPr/>
        </p:nvSpPr>
        <p:spPr>
          <a:xfrm>
            <a:off x="527862" y="1142984"/>
            <a:ext cx="4852610"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五、“送什么都不如送电脑”</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3" name="矩形 42"/>
          <p:cNvSpPr/>
          <p:nvPr/>
        </p:nvSpPr>
        <p:spPr>
          <a:xfrm>
            <a:off x="571472" y="1571612"/>
            <a:ext cx="5773055"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5.</a:t>
            </a:r>
            <a:r>
              <a:rPr lang="zh-CN" altLang="en-US"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t>
            </a: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There is no better thing than computers to present</a:t>
            </a:r>
            <a:r>
              <a:rPr lang="zh-CN" altLang="en-US"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Left)">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2" presetClass="entr" presetSubtype="1"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slide(fromTop)">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12" presetClass="entr" presetSubtype="2"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slide(fromRight)">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素材库\无线上网.JPG"/>
          <p:cNvPicPr>
            <a:picLocks noChangeAspect="1" noChangeArrowheads="1"/>
          </p:cNvPicPr>
          <p:nvPr/>
        </p:nvPicPr>
        <p:blipFill>
          <a:blip r:embed="rId3" cstate="print"/>
          <a:srcRect/>
          <a:stretch>
            <a:fillRect/>
          </a:stretch>
        </p:blipFill>
        <p:spPr bwMode="auto">
          <a:xfrm rot="20928641">
            <a:off x="761104" y="2537490"/>
            <a:ext cx="3453493" cy="2292735"/>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F:\照片\活动\读者上网查询.jpg"/>
          <p:cNvPicPr>
            <a:picLocks noChangeAspect="1" noChangeArrowheads="1"/>
          </p:cNvPicPr>
          <p:nvPr/>
        </p:nvPicPr>
        <p:blipFill>
          <a:blip r:embed="rId4"/>
          <a:srcRect/>
          <a:stretch>
            <a:fillRect/>
          </a:stretch>
        </p:blipFill>
        <p:spPr bwMode="auto">
          <a:xfrm rot="690578">
            <a:off x="5119942" y="2129940"/>
            <a:ext cx="3469046" cy="2261588"/>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图片 5" descr="西湖区-翠苑街道九莲新村社区.JPG"/>
          <p:cNvPicPr>
            <a:picLocks noChangeAspect="1"/>
          </p:cNvPicPr>
          <p:nvPr/>
        </p:nvPicPr>
        <p:blipFill>
          <a:blip r:embed="rId5" cstate="print"/>
          <a:stretch>
            <a:fillRect/>
          </a:stretch>
        </p:blipFill>
        <p:spPr>
          <a:xfrm rot="21302653">
            <a:off x="3466546" y="3595588"/>
            <a:ext cx="3249456" cy="2437093"/>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矩形 7"/>
          <p:cNvSpPr/>
          <p:nvPr/>
        </p:nvSpPr>
        <p:spPr>
          <a:xfrm>
            <a:off x="527862" y="1142984"/>
            <a:ext cx="4852610"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五、“送什么都不如送电脑”</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1" name="矩形 10"/>
          <p:cNvSpPr/>
          <p:nvPr/>
        </p:nvSpPr>
        <p:spPr>
          <a:xfrm>
            <a:off x="571472" y="1571612"/>
            <a:ext cx="5773055"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5.</a:t>
            </a:r>
            <a:r>
              <a:rPr lang="zh-CN" altLang="en-US"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t>
            </a: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There is no better thing than computers to present</a:t>
            </a:r>
            <a:r>
              <a:rPr lang="zh-CN" altLang="en-US"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srcRect/>
          <a:stretch>
            <a:fillRect/>
          </a:stretch>
        </p:blipFill>
        <p:spPr bwMode="auto">
          <a:xfrm rot="587334">
            <a:off x="1403479" y="4401580"/>
            <a:ext cx="3214710" cy="207170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descr="博文专修学校：3Q英语培训在外教老师的带领下快乐地学习.JPG"/>
          <p:cNvPicPr>
            <a:picLocks noChangeAspect="1"/>
          </p:cNvPicPr>
          <p:nvPr/>
        </p:nvPicPr>
        <p:blipFill>
          <a:blip r:embed="rId3" cstate="print"/>
          <a:stretch>
            <a:fillRect/>
          </a:stretch>
        </p:blipFill>
        <p:spPr>
          <a:xfrm rot="21435078">
            <a:off x="1031182" y="2343634"/>
            <a:ext cx="3065427" cy="229907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图片 7" descr="DSC_0007.JPG"/>
          <p:cNvPicPr>
            <a:picLocks noChangeAspect="1"/>
          </p:cNvPicPr>
          <p:nvPr/>
        </p:nvPicPr>
        <p:blipFill>
          <a:blip r:embed="rId4" cstate="print"/>
          <a:stretch>
            <a:fillRect/>
          </a:stretch>
        </p:blipFill>
        <p:spPr>
          <a:xfrm rot="21403154">
            <a:off x="5088679" y="3800897"/>
            <a:ext cx="3281300" cy="2179371"/>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22" name="Picture 2"/>
          <p:cNvPicPr>
            <a:picLocks noChangeAspect="1" noChangeArrowheads="1"/>
          </p:cNvPicPr>
          <p:nvPr/>
        </p:nvPicPr>
        <p:blipFill>
          <a:blip r:embed="rId5"/>
          <a:srcRect/>
          <a:stretch>
            <a:fillRect/>
          </a:stretch>
        </p:blipFill>
        <p:spPr bwMode="auto">
          <a:xfrm rot="705711">
            <a:off x="4587579" y="2248036"/>
            <a:ext cx="3143272" cy="209705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矩形 8"/>
          <p:cNvSpPr/>
          <p:nvPr/>
        </p:nvSpPr>
        <p:spPr>
          <a:xfrm>
            <a:off x="527862" y="1071546"/>
            <a:ext cx="5929828"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六、公共图书馆：“第三文化空间”</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2" name="矩形 11"/>
          <p:cNvSpPr/>
          <p:nvPr/>
        </p:nvSpPr>
        <p:spPr>
          <a:xfrm>
            <a:off x="571472" y="1500174"/>
            <a:ext cx="4803559"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6. Public Library: “The Third Cultural Space”</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fltVal val="0"/>
                                          </p:val>
                                        </p:tav>
                                        <p:tav tm="100000">
                                          <p:val>
                                            <p:strVal val="#ppt_h"/>
                                          </p:val>
                                        </p:tav>
                                      </p:tavLst>
                                    </p:anim>
                                    <p:animEffect transition="in" filter="fade">
                                      <p:cBhvr>
                                        <p:cTn id="9" dur="500"/>
                                        <p:tgtEl>
                                          <p:spTgt spid="512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500" fill="hold"/>
                                        <p:tgtEl>
                                          <p:spTgt spid="5122"/>
                                        </p:tgtEl>
                                        <p:attrNameLst>
                                          <p:attrName>ppt_w</p:attrName>
                                        </p:attrNameLst>
                                      </p:cBhvr>
                                      <p:tavLst>
                                        <p:tav tm="0">
                                          <p:val>
                                            <p:fltVal val="0"/>
                                          </p:val>
                                        </p:tav>
                                        <p:tav tm="100000">
                                          <p:val>
                                            <p:strVal val="#ppt_w"/>
                                          </p:val>
                                        </p:tav>
                                      </p:tavLst>
                                    </p:anim>
                                    <p:anim calcmode="lin" valueType="num">
                                      <p:cBhvr>
                                        <p:cTn id="26" dur="500" fill="hold"/>
                                        <p:tgtEl>
                                          <p:spTgt spid="5122"/>
                                        </p:tgtEl>
                                        <p:attrNameLst>
                                          <p:attrName>ppt_h</p:attrName>
                                        </p:attrNameLst>
                                      </p:cBhvr>
                                      <p:tavLst>
                                        <p:tav tm="0">
                                          <p:val>
                                            <p:fltVal val="0"/>
                                          </p:val>
                                        </p:tav>
                                        <p:tav tm="100000">
                                          <p:val>
                                            <p:strVal val="#ppt_h"/>
                                          </p:val>
                                        </p:tav>
                                      </p:tavLst>
                                    </p:anim>
                                    <p:animEffect transition="in" filter="fade">
                                      <p:cBhvr>
                                        <p:cTn id="2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86050" y="2786058"/>
            <a:ext cx="3818931" cy="1015663"/>
          </a:xfrm>
          <a:prstGeom prst="rect">
            <a:avLst/>
          </a:prstGeom>
        </p:spPr>
        <p:txBody>
          <a:bodyPr wrap="none">
            <a:spAutoFit/>
          </a:bodyPr>
          <a:lstStyle/>
          <a:p>
            <a:pPr fontAlgn="auto">
              <a:spcBef>
                <a:spcPts val="0"/>
              </a:spcBef>
              <a:spcAft>
                <a:spcPts val="0"/>
              </a:spcAft>
              <a:defRPr/>
            </a:pPr>
            <a:r>
              <a:rPr lang="en-US" altLang="zh-CN" sz="60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Thank You!</a:t>
            </a:r>
            <a:endParaRPr lang="zh-CN" altLang="en-US" sz="60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3" name="弧形 2"/>
          <p:cNvSpPr/>
          <p:nvPr/>
        </p:nvSpPr>
        <p:spPr>
          <a:xfrm rot="8576708">
            <a:off x="3186106" y="-3345561"/>
            <a:ext cx="6322914" cy="4701280"/>
          </a:xfrm>
          <a:prstGeom prst="arc">
            <a:avLst/>
          </a:prstGeom>
          <a:ln>
            <a:solidFill>
              <a:schemeClr val="accent1">
                <a:shade val="95000"/>
                <a:satMod val="105000"/>
                <a:alpha val="49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弧形 3"/>
          <p:cNvSpPr/>
          <p:nvPr/>
        </p:nvSpPr>
        <p:spPr>
          <a:xfrm rot="11151991">
            <a:off x="4362287" y="3385304"/>
            <a:ext cx="6252141" cy="2301336"/>
          </a:xfrm>
          <a:prstGeom prst="arc">
            <a:avLst/>
          </a:prstGeom>
          <a:ln>
            <a:solidFill>
              <a:schemeClr val="accent1">
                <a:shade val="95000"/>
                <a:satMod val="105000"/>
                <a:alpha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5" name="图片 4" descr="未标题-31.png"/>
          <p:cNvPicPr>
            <a:picLocks noChangeAspect="1"/>
          </p:cNvPicPr>
          <p:nvPr/>
        </p:nvPicPr>
        <p:blipFill>
          <a:blip r:embed="rId2"/>
          <a:stretch>
            <a:fillRect/>
          </a:stretch>
        </p:blipFill>
        <p:spPr>
          <a:xfrm rot="2979288">
            <a:off x="7994913" y="32477"/>
            <a:ext cx="342900" cy="962025"/>
          </a:xfrm>
          <a:prstGeom prst="rect">
            <a:avLst/>
          </a:prstGeom>
        </p:spPr>
      </p:pic>
      <p:pic>
        <p:nvPicPr>
          <p:cNvPr id="6" name="图片 5" descr="未标题-114.png"/>
          <p:cNvPicPr>
            <a:picLocks noChangeAspect="1"/>
          </p:cNvPicPr>
          <p:nvPr/>
        </p:nvPicPr>
        <p:blipFill>
          <a:blip r:embed="rId3"/>
          <a:stretch>
            <a:fillRect/>
          </a:stretch>
        </p:blipFill>
        <p:spPr>
          <a:xfrm rot="18569879">
            <a:off x="7583759" y="5414047"/>
            <a:ext cx="570631" cy="797420"/>
          </a:xfrm>
          <a:prstGeom prst="rect">
            <a:avLst/>
          </a:prstGeom>
          <a:ln>
            <a:noFill/>
          </a:ln>
          <a:effectLst/>
        </p:spPr>
      </p:pic>
      <p:pic>
        <p:nvPicPr>
          <p:cNvPr id="8" name="图片 7" descr="未标题-114.png"/>
          <p:cNvPicPr>
            <a:picLocks noChangeAspect="1"/>
          </p:cNvPicPr>
          <p:nvPr/>
        </p:nvPicPr>
        <p:blipFill>
          <a:blip r:embed="rId3"/>
          <a:stretch>
            <a:fillRect/>
          </a:stretch>
        </p:blipFill>
        <p:spPr>
          <a:xfrm rot="16485419" flipH="1" flipV="1">
            <a:off x="1471626" y="5961926"/>
            <a:ext cx="600205" cy="838748"/>
          </a:xfrm>
          <a:prstGeom prst="rect">
            <a:avLst/>
          </a:prstGeom>
          <a:ln>
            <a:noFill/>
          </a:ln>
          <a:effectLst/>
        </p:spPr>
      </p:pic>
      <p:sp>
        <p:nvSpPr>
          <p:cNvPr id="9" name="弧形 8"/>
          <p:cNvSpPr/>
          <p:nvPr/>
        </p:nvSpPr>
        <p:spPr>
          <a:xfrm rot="4939768">
            <a:off x="904953" y="1866624"/>
            <a:ext cx="2414338" cy="6532268"/>
          </a:xfrm>
          <a:prstGeom prst="arc">
            <a:avLst/>
          </a:prstGeom>
          <a:ln>
            <a:solidFill>
              <a:schemeClr val="accent1">
                <a:shade val="95000"/>
                <a:satMod val="105000"/>
                <a:alpha val="49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Right)">
                                      <p:cBhvr>
                                        <p:cTn id="17" dur="500"/>
                                        <p:tgtEl>
                                          <p:spTgt spid="9"/>
                                        </p:tgtEl>
                                      </p:cBhvr>
                                    </p:animEffect>
                                  </p:childTnLst>
                                </p:cTn>
                              </p:par>
                            </p:childTnLst>
                          </p:cTn>
                        </p:par>
                        <p:par>
                          <p:cTn id="18" fill="hold">
                            <p:stCondLst>
                              <p:cond delay="1500"/>
                            </p:stCondLst>
                            <p:childTnLst>
                              <p:par>
                                <p:cTn id="19" presetID="12" presetClass="entr" presetSubtype="2"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lide(fromRight)">
                                      <p:cBhvr>
                                        <p:cTn id="21" dur="500"/>
                                        <p:tgtEl>
                                          <p:spTgt spid="8"/>
                                        </p:tgtEl>
                                      </p:cBhvr>
                                    </p:animEffect>
                                  </p:childTnLst>
                                </p:cTn>
                              </p:par>
                            </p:childTnLst>
                          </p:cTn>
                        </p:par>
                        <p:par>
                          <p:cTn id="22" fill="hold">
                            <p:stCondLst>
                              <p:cond delay="2000"/>
                            </p:stCondLst>
                            <p:childTnLst>
                              <p:par>
                                <p:cTn id="23" presetID="1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lide(fromLeft)">
                                      <p:cBhvr>
                                        <p:cTn id="25" dur="500"/>
                                        <p:tgtEl>
                                          <p:spTgt spid="4"/>
                                        </p:tgtEl>
                                      </p:cBhvr>
                                    </p:animEffect>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slide(from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4282" y="928670"/>
            <a:ext cx="4852610"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一、引言：杭州和杭州图书馆</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16" name="组合 15"/>
          <p:cNvGrpSpPr/>
          <p:nvPr/>
        </p:nvGrpSpPr>
        <p:grpSpPr>
          <a:xfrm>
            <a:off x="-64" y="1500174"/>
            <a:ext cx="9144064" cy="3786214"/>
            <a:chOff x="-64" y="1357298"/>
            <a:chExt cx="9144064" cy="3786214"/>
          </a:xfrm>
        </p:grpSpPr>
        <p:pic>
          <p:nvPicPr>
            <p:cNvPr id="1029" name="Picture 5"/>
            <p:cNvPicPr>
              <a:picLocks noChangeAspect="1" noChangeArrowheads="1"/>
            </p:cNvPicPr>
            <p:nvPr/>
          </p:nvPicPr>
          <p:blipFill>
            <a:blip r:embed="rId3"/>
            <a:srcRect/>
            <a:stretch>
              <a:fillRect/>
            </a:stretch>
          </p:blipFill>
          <p:spPr bwMode="auto">
            <a:xfrm>
              <a:off x="-64" y="2752758"/>
              <a:ext cx="9144064" cy="2390754"/>
            </a:xfrm>
            <a:prstGeom prst="rect">
              <a:avLst/>
            </a:prstGeom>
            <a:noFill/>
            <a:ln w="9525">
              <a:noFill/>
              <a:miter lim="800000"/>
              <a:headEnd/>
              <a:tailEnd/>
            </a:ln>
          </p:spPr>
        </p:pic>
        <p:sp>
          <p:nvSpPr>
            <p:cNvPr id="15" name="矩形 14"/>
            <p:cNvSpPr/>
            <p:nvPr/>
          </p:nvSpPr>
          <p:spPr>
            <a:xfrm>
              <a:off x="6286512" y="1357298"/>
              <a:ext cx="2169055"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000"/>
                      </a:gs>
                      <a:gs pos="0">
                        <a:srgbClr val="FFC000"/>
                      </a:gs>
                    </a:gsLst>
                    <a:lin ang="5400000" scaled="0"/>
                  </a:gradFill>
                  <a:effectLst>
                    <a:outerShdw blurRad="38100" dist="38100" dir="2700000" algn="tl">
                      <a:srgbClr val="000000">
                        <a:alpha val="43137"/>
                      </a:srgbClr>
                    </a:outerShdw>
                  </a:effectLst>
                  <a:latin typeface="微软雅黑" pitchFamily="34" charset="-122"/>
                  <a:ea typeface="微软雅黑" pitchFamily="34" charset="-122"/>
                </a:rPr>
                <a:t>    杭州西湖</a:t>
              </a:r>
              <a:endParaRPr lang="en-US" altLang="zh-CN" sz="2400" dirty="0" smtClean="0">
                <a:gradFill>
                  <a:gsLst>
                    <a:gs pos="0">
                      <a:srgbClr val="FFC000"/>
                    </a:gs>
                    <a:gs pos="0">
                      <a:srgbClr val="FFC000"/>
                    </a:gs>
                  </a:gsLst>
                  <a:lin ang="5400000" scaled="0"/>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a:gsLst>
                      <a:gs pos="0">
                        <a:srgbClr val="FFC000"/>
                      </a:gs>
                      <a:gs pos="0">
                        <a:srgbClr val="FFC000"/>
                      </a:gs>
                    </a:gsLst>
                    <a:lin ang="5400000" scaled="0"/>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West Lake, Hangzhou </a:t>
              </a:r>
            </a:p>
          </p:txBody>
        </p:sp>
      </p:grpSp>
      <p:grpSp>
        <p:nvGrpSpPr>
          <p:cNvPr id="19" name="组合 18"/>
          <p:cNvGrpSpPr/>
          <p:nvPr/>
        </p:nvGrpSpPr>
        <p:grpSpPr>
          <a:xfrm>
            <a:off x="1995654" y="1500174"/>
            <a:ext cx="6277809" cy="4231982"/>
            <a:chOff x="2143108" y="1547328"/>
            <a:chExt cx="6277809" cy="4231982"/>
          </a:xfrm>
        </p:grpSpPr>
        <p:pic>
          <p:nvPicPr>
            <p:cNvPr id="1031" name="Picture 7"/>
            <p:cNvPicPr>
              <a:picLocks noChangeAspect="1" noChangeArrowheads="1"/>
            </p:cNvPicPr>
            <p:nvPr/>
          </p:nvPicPr>
          <p:blipFill>
            <a:blip r:embed="rId4"/>
            <a:srcRect/>
            <a:stretch>
              <a:fillRect/>
            </a:stretch>
          </p:blipFill>
          <p:spPr bwMode="auto">
            <a:xfrm>
              <a:off x="2143108" y="2643182"/>
              <a:ext cx="4714908" cy="3136128"/>
            </a:xfrm>
            <a:prstGeom prst="rect">
              <a:avLst/>
            </a:prstGeom>
            <a:noFill/>
            <a:ln w="9525">
              <a:noFill/>
              <a:miter lim="800000"/>
              <a:headEnd/>
              <a:tailEnd/>
            </a:ln>
          </p:spPr>
        </p:pic>
        <p:sp>
          <p:nvSpPr>
            <p:cNvPr id="18" name="矩形 17"/>
            <p:cNvSpPr/>
            <p:nvPr/>
          </p:nvSpPr>
          <p:spPr>
            <a:xfrm>
              <a:off x="6418446" y="1547328"/>
              <a:ext cx="2002471" cy="707886"/>
            </a:xfrm>
            <a:prstGeom prst="rect">
              <a:avLst/>
            </a:prstGeom>
            <a:ln>
              <a:noFill/>
            </a:ln>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ln w="9525">
                    <a:noFill/>
                  </a:ln>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rPr>
                <a:t>钱江新城</a:t>
              </a:r>
              <a:endParaRPr lang="en-US" altLang="zh-CN" sz="2400" dirty="0" smtClean="0">
                <a:ln w="9525">
                  <a:noFill/>
                </a:ln>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ln w="9525">
                    <a:noFill/>
                  </a:ln>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New City ,Hangzhou</a:t>
              </a:r>
            </a:p>
          </p:txBody>
        </p:sp>
      </p:grpSp>
      <p:grpSp>
        <p:nvGrpSpPr>
          <p:cNvPr id="21" name="组合 20"/>
          <p:cNvGrpSpPr/>
          <p:nvPr/>
        </p:nvGrpSpPr>
        <p:grpSpPr>
          <a:xfrm>
            <a:off x="2143108" y="1464455"/>
            <a:ext cx="6061018" cy="4607751"/>
            <a:chOff x="2214546" y="1511609"/>
            <a:chExt cx="6061018" cy="4607751"/>
          </a:xfrm>
        </p:grpSpPr>
        <p:pic>
          <p:nvPicPr>
            <p:cNvPr id="1036" name="Picture 12"/>
            <p:cNvPicPr>
              <a:picLocks noChangeAspect="1" noChangeArrowheads="1"/>
            </p:cNvPicPr>
            <p:nvPr/>
          </p:nvPicPr>
          <p:blipFill>
            <a:blip r:embed="rId5"/>
            <a:srcRect/>
            <a:stretch>
              <a:fillRect/>
            </a:stretch>
          </p:blipFill>
          <p:spPr bwMode="auto">
            <a:xfrm>
              <a:off x="2214546" y="2583179"/>
              <a:ext cx="4714908" cy="3536181"/>
            </a:xfrm>
            <a:prstGeom prst="rect">
              <a:avLst/>
            </a:prstGeom>
            <a:noFill/>
            <a:ln w="9525">
              <a:noFill/>
              <a:miter lim="800000"/>
              <a:headEnd/>
              <a:tailEnd/>
            </a:ln>
          </p:spPr>
        </p:pic>
        <p:sp>
          <p:nvSpPr>
            <p:cNvPr id="20" name="矩形 19"/>
            <p:cNvSpPr/>
            <p:nvPr/>
          </p:nvSpPr>
          <p:spPr>
            <a:xfrm>
              <a:off x="6646720" y="1511609"/>
              <a:ext cx="1628844" cy="707886"/>
            </a:xfrm>
            <a:prstGeom prst="rect">
              <a:avLst/>
            </a:prstGeom>
            <a:ln>
              <a:noFill/>
            </a:ln>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000"/>
                      </a:gs>
                      <a:gs pos="100000">
                        <a:srgbClr val="FFC000"/>
                      </a:gs>
                    </a:gsLst>
                    <a:lin ang="5400000" scaled="0"/>
                  </a:gradFill>
                  <a:effectLst>
                    <a:outerShdw blurRad="38100" dist="38100" dir="2700000" algn="tl">
                      <a:srgbClr val="000000">
                        <a:alpha val="43137"/>
                      </a:srgbClr>
                    </a:outerShdw>
                  </a:effectLst>
                  <a:latin typeface="微软雅黑" pitchFamily="34" charset="-122"/>
                  <a:ea typeface="微软雅黑" pitchFamily="34" charset="-122"/>
                </a:rPr>
                <a:t>文澜阁</a:t>
              </a:r>
              <a:endParaRPr lang="en-US" altLang="zh-CN" sz="2400" dirty="0" smtClean="0">
                <a:gradFill>
                  <a:gsLst>
                    <a:gs pos="0">
                      <a:srgbClr val="FFC000"/>
                    </a:gs>
                    <a:gs pos="100000">
                      <a:srgbClr val="FFC000"/>
                    </a:gs>
                  </a:gsLst>
                  <a:lin ang="5400000" scaled="0"/>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err="1" smtClean="0">
                  <a:gradFill>
                    <a:gsLst>
                      <a:gs pos="0">
                        <a:srgbClr val="FFC000"/>
                      </a:gs>
                      <a:gs pos="100000">
                        <a:srgbClr val="FFC000"/>
                      </a:gs>
                    </a:gsLst>
                    <a:lin ang="5400000" scaled="0"/>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Wenlan</a:t>
              </a:r>
              <a:r>
                <a:rPr lang="en-US" altLang="zh-CN" sz="1600" b="1" dirty="0" smtClean="0">
                  <a:gradFill>
                    <a:gsLst>
                      <a:gs pos="0">
                        <a:srgbClr val="FFC000"/>
                      </a:gs>
                      <a:gs pos="100000">
                        <a:srgbClr val="FFC000"/>
                      </a:gs>
                    </a:gsLst>
                    <a:lin ang="5400000" scaled="0"/>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Pavilion</a:t>
              </a:r>
            </a:p>
          </p:txBody>
        </p:sp>
      </p:grpSp>
      <p:grpSp>
        <p:nvGrpSpPr>
          <p:cNvPr id="23" name="组合 22"/>
          <p:cNvGrpSpPr/>
          <p:nvPr/>
        </p:nvGrpSpPr>
        <p:grpSpPr>
          <a:xfrm>
            <a:off x="1643042" y="1500174"/>
            <a:ext cx="7137552" cy="4714908"/>
            <a:chOff x="1741035" y="1357298"/>
            <a:chExt cx="7137552" cy="4714908"/>
          </a:xfrm>
        </p:grpSpPr>
        <p:pic>
          <p:nvPicPr>
            <p:cNvPr id="24" name="图片 23" descr="102.jpg"/>
            <p:cNvPicPr>
              <a:picLocks noChangeAspect="1"/>
            </p:cNvPicPr>
            <p:nvPr/>
          </p:nvPicPr>
          <p:blipFill>
            <a:blip r:embed="rId6" cstate="print"/>
            <a:stretch>
              <a:fillRect/>
            </a:stretch>
          </p:blipFill>
          <p:spPr>
            <a:xfrm>
              <a:off x="1741035" y="2143116"/>
              <a:ext cx="5897200" cy="3929090"/>
            </a:xfrm>
            <a:prstGeom prst="rect">
              <a:avLst/>
            </a:prstGeom>
          </p:spPr>
        </p:pic>
        <p:sp>
          <p:nvSpPr>
            <p:cNvPr id="22" name="矩形 21"/>
            <p:cNvSpPr/>
            <p:nvPr/>
          </p:nvSpPr>
          <p:spPr>
            <a:xfrm>
              <a:off x="6066599" y="1357298"/>
              <a:ext cx="2811988" cy="1815882"/>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flip="none" rotWithShape="1">
                    <a:gsLst>
                      <a:gs pos="0">
                        <a:srgbClr val="FFC000"/>
                      </a:gs>
                      <a:gs pos="100000">
                        <a:srgbClr val="FFC000"/>
                      </a:gs>
                    </a:gsLst>
                    <a:lin ang="5400000" scaled="0"/>
                    <a:tileRect/>
                  </a:gradFill>
                  <a:effectLst>
                    <a:outerShdw blurRad="38100" dist="38100" dir="2700000" algn="tl">
                      <a:srgbClr val="000000">
                        <a:alpha val="43137"/>
                      </a:srgbClr>
                    </a:outerShdw>
                  </a:effectLst>
                  <a:latin typeface="微软雅黑" pitchFamily="34" charset="-122"/>
                  <a:ea typeface="微软雅黑" pitchFamily="34" charset="-122"/>
                </a:rPr>
                <a:t>古籍阅览区</a:t>
              </a:r>
              <a:endParaRPr lang="en-US" altLang="zh-CN" sz="2400" dirty="0" smtClean="0">
                <a:gradFill flip="none" rotWithShape="1">
                  <a:gsLst>
                    <a:gs pos="0">
                      <a:srgbClr val="FFC000"/>
                    </a:gs>
                    <a:gs pos="100000">
                      <a:srgbClr val="FFC000"/>
                    </a:gs>
                  </a:gsLst>
                  <a:lin ang="5400000" scaled="0"/>
                  <a:tileRect/>
                </a:gradFill>
                <a:effectLst>
                  <a:outerShdw blurRad="38100" dist="38100" dir="2700000" algn="tl">
                    <a:srgbClr val="000000">
                      <a:alpha val="43137"/>
                    </a:srgbClr>
                  </a:outerShdw>
                </a:effectLst>
                <a:latin typeface="微软雅黑" pitchFamily="34" charset="-122"/>
                <a:ea typeface="微软雅黑" pitchFamily="34" charset="-122"/>
              </a:endParaRPr>
            </a:p>
            <a:p>
              <a:pPr>
                <a:defRPr/>
              </a:pPr>
              <a:r>
                <a:rPr lang="en-US" altLang="zh-CN" sz="1600" b="1" dirty="0" smtClean="0">
                  <a:gradFill flip="none" rotWithShape="1">
                    <a:gsLst>
                      <a:gs pos="0">
                        <a:srgbClr val="FFC000"/>
                      </a:gs>
                      <a:gs pos="100000">
                        <a:srgbClr val="FFC000"/>
                      </a:gs>
                    </a:gsLst>
                    <a:lin ang="5400000" scaled="0"/>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Ancient Books Reading Room</a:t>
              </a:r>
            </a:p>
            <a:p>
              <a:pPr fontAlgn="auto">
                <a:spcBef>
                  <a:spcPts val="0"/>
                </a:spcBef>
                <a:spcAft>
                  <a:spcPts val="0"/>
                </a:spcAft>
                <a:defRPr/>
              </a:pPr>
              <a:endParaRPr lang="en-US" altLang="zh-CN"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endParaRPr>
            </a:p>
            <a:p>
              <a:pPr fontAlgn="auto">
                <a:spcBef>
                  <a:spcPts val="0"/>
                </a:spcBef>
                <a:spcAft>
                  <a:spcPts val="0"/>
                </a:spcAft>
                <a:defRPr/>
              </a:pPr>
              <a:endParaRPr lang="en-US" altLang="zh-CN"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endParaRPr>
            </a:p>
            <a:p>
              <a:pPr fontAlgn="auto">
                <a:spcBef>
                  <a:spcPts val="0"/>
                </a:spcBef>
                <a:spcAft>
                  <a:spcPts val="0"/>
                </a:spcAft>
                <a:defRPr/>
              </a:pPr>
              <a:endParaRPr lang="en-US" altLang="zh-CN"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endParaRPr>
            </a:p>
          </p:txBody>
        </p:sp>
      </p:grpSp>
      <p:grpSp>
        <p:nvGrpSpPr>
          <p:cNvPr id="33" name="组合 32"/>
          <p:cNvGrpSpPr/>
          <p:nvPr/>
        </p:nvGrpSpPr>
        <p:grpSpPr>
          <a:xfrm>
            <a:off x="1571604" y="1468558"/>
            <a:ext cx="7215238" cy="4675086"/>
            <a:chOff x="1273077" y="1324261"/>
            <a:chExt cx="7215238" cy="4675086"/>
          </a:xfrm>
        </p:grpSpPr>
        <p:pic>
          <p:nvPicPr>
            <p:cNvPr id="25" name="图片 24" descr="103.jpg"/>
            <p:cNvPicPr>
              <a:picLocks noChangeAspect="1"/>
            </p:cNvPicPr>
            <p:nvPr/>
          </p:nvPicPr>
          <p:blipFill>
            <a:blip r:embed="rId7" cstate="print"/>
            <a:stretch>
              <a:fillRect/>
            </a:stretch>
          </p:blipFill>
          <p:spPr>
            <a:xfrm>
              <a:off x="1273077" y="2110079"/>
              <a:ext cx="6000792" cy="3889268"/>
            </a:xfrm>
            <a:prstGeom prst="rect">
              <a:avLst/>
            </a:prstGeom>
          </p:spPr>
        </p:pic>
        <p:sp>
          <p:nvSpPr>
            <p:cNvPr id="26" name="矩形 25"/>
            <p:cNvSpPr/>
            <p:nvPr/>
          </p:nvSpPr>
          <p:spPr>
            <a:xfrm>
              <a:off x="5764492" y="1324261"/>
              <a:ext cx="2723823"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rPr>
                <a:t>书画室</a:t>
              </a:r>
              <a:endParaRPr lang="en-US" altLang="zh-CN" sz="2400" dirty="0" smtClean="0">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err="1" smtClean="0">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Painting&amp;Calligraphy</a:t>
              </a:r>
              <a:r>
                <a:rPr lang="en-US" altLang="zh-CN" sz="1600" b="1" dirty="0" smtClean="0">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Room</a:t>
              </a:r>
            </a:p>
          </p:txBody>
        </p:sp>
      </p:grpSp>
      <p:grpSp>
        <p:nvGrpSpPr>
          <p:cNvPr id="35" name="组合 34"/>
          <p:cNvGrpSpPr/>
          <p:nvPr/>
        </p:nvGrpSpPr>
        <p:grpSpPr>
          <a:xfrm>
            <a:off x="642910" y="1481694"/>
            <a:ext cx="8340733" cy="4661950"/>
            <a:chOff x="677660" y="1214422"/>
            <a:chExt cx="8340733" cy="4661950"/>
          </a:xfrm>
        </p:grpSpPr>
        <p:grpSp>
          <p:nvGrpSpPr>
            <p:cNvPr id="27" name="组合 26"/>
            <p:cNvGrpSpPr/>
            <p:nvPr/>
          </p:nvGrpSpPr>
          <p:grpSpPr>
            <a:xfrm rot="21074159">
              <a:off x="677660" y="2292277"/>
              <a:ext cx="4108030" cy="3584095"/>
              <a:chOff x="5214942" y="3429000"/>
              <a:chExt cx="3644512" cy="3179693"/>
            </a:xfrm>
          </p:grpSpPr>
          <p:pic>
            <p:nvPicPr>
              <p:cNvPr id="28" name="图片 27" descr="9.（地方文献）王文韶日记.JPG"/>
              <p:cNvPicPr>
                <a:picLocks noChangeAspect="1"/>
              </p:cNvPicPr>
              <p:nvPr/>
            </p:nvPicPr>
            <p:blipFill>
              <a:blip r:embed="rId8"/>
              <a:stretch>
                <a:fillRect/>
              </a:stretch>
            </p:blipFill>
            <p:spPr>
              <a:xfrm>
                <a:off x="5214942" y="3429000"/>
                <a:ext cx="3644512" cy="3179693"/>
              </a:xfrm>
              <a:prstGeom prst="rect">
                <a:avLst/>
              </a:prstGeom>
              <a:ln>
                <a:noFill/>
              </a:ln>
              <a:effectLst>
                <a:outerShdw blurRad="190500" algn="tl" rotWithShape="0">
                  <a:srgbClr val="000000">
                    <a:alpha val="70000"/>
                  </a:srgbClr>
                </a:outerShdw>
              </a:effectLst>
            </p:spPr>
          </p:pic>
          <p:sp>
            <p:nvSpPr>
              <p:cNvPr id="29" name="矩形 28"/>
              <p:cNvSpPr/>
              <p:nvPr/>
            </p:nvSpPr>
            <p:spPr>
              <a:xfrm>
                <a:off x="5228389" y="6246179"/>
                <a:ext cx="1343875" cy="35719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b="1" dirty="0" smtClean="0">
                    <a:latin typeface="楷体_GB2312" pitchFamily="49" charset="-122"/>
                    <a:ea typeface="楷体_GB2312" pitchFamily="49" charset="-122"/>
                  </a:rPr>
                  <a:t>王文韶日记</a:t>
                </a:r>
                <a:endParaRPr lang="zh-CN" altLang="en-US" b="1" dirty="0">
                  <a:latin typeface="楷体_GB2312" pitchFamily="49" charset="-122"/>
                  <a:ea typeface="楷体_GB2312" pitchFamily="49" charset="-122"/>
                </a:endParaRPr>
              </a:p>
            </p:txBody>
          </p:sp>
        </p:grpSp>
        <p:grpSp>
          <p:nvGrpSpPr>
            <p:cNvPr id="32" name="组合 31"/>
            <p:cNvGrpSpPr/>
            <p:nvPr/>
          </p:nvGrpSpPr>
          <p:grpSpPr>
            <a:xfrm rot="217977">
              <a:off x="5457013" y="2519621"/>
              <a:ext cx="2966743" cy="3225023"/>
              <a:chOff x="2786050" y="2500306"/>
              <a:chExt cx="2966743" cy="3225023"/>
            </a:xfrm>
          </p:grpSpPr>
          <p:pic>
            <p:nvPicPr>
              <p:cNvPr id="30" name="图片 29" descr="6.（馆藏）镇馆藏书.JPG"/>
              <p:cNvPicPr>
                <a:picLocks noChangeAspect="1"/>
              </p:cNvPicPr>
              <p:nvPr/>
            </p:nvPicPr>
            <p:blipFill>
              <a:blip r:embed="rId9" cstate="print"/>
              <a:stretch>
                <a:fillRect/>
              </a:stretch>
            </p:blipFill>
            <p:spPr>
              <a:xfrm rot="1126925">
                <a:off x="4088040" y="2687420"/>
                <a:ext cx="1664753" cy="3037909"/>
              </a:xfrm>
              <a:prstGeom prst="rect">
                <a:avLst/>
              </a:prstGeom>
              <a:ln>
                <a:noFill/>
              </a:ln>
              <a:effectLst>
                <a:outerShdw blurRad="190500" algn="tl" rotWithShape="0">
                  <a:srgbClr val="000000">
                    <a:alpha val="70000"/>
                  </a:srgbClr>
                </a:outerShdw>
              </a:effectLst>
            </p:spPr>
          </p:pic>
          <p:pic>
            <p:nvPicPr>
              <p:cNvPr id="31" name="图片 30" descr="6.（馆藏）藏书.JPG"/>
              <p:cNvPicPr>
                <a:picLocks noChangeAspect="1"/>
              </p:cNvPicPr>
              <p:nvPr/>
            </p:nvPicPr>
            <p:blipFill>
              <a:blip r:embed="rId10" cstate="print"/>
              <a:stretch>
                <a:fillRect/>
              </a:stretch>
            </p:blipFill>
            <p:spPr>
              <a:xfrm>
                <a:off x="2786050" y="2500306"/>
                <a:ext cx="1785950" cy="2942704"/>
              </a:xfrm>
              <a:prstGeom prst="rect">
                <a:avLst/>
              </a:prstGeom>
              <a:ln>
                <a:noFill/>
              </a:ln>
              <a:effectLst>
                <a:outerShdw blurRad="190500" algn="tl" rotWithShape="0">
                  <a:srgbClr val="000000">
                    <a:alpha val="70000"/>
                  </a:srgbClr>
                </a:outerShdw>
              </a:effectLst>
            </p:spPr>
          </p:pic>
        </p:grpSp>
        <p:sp>
          <p:nvSpPr>
            <p:cNvPr id="34" name="矩形 33"/>
            <p:cNvSpPr/>
            <p:nvPr/>
          </p:nvSpPr>
          <p:spPr>
            <a:xfrm>
              <a:off x="5606882" y="1214422"/>
              <a:ext cx="3411511"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rPr>
                <a:t>古籍、地方文献</a:t>
              </a:r>
              <a:endParaRPr lang="en-US" altLang="zh-CN" sz="2400" dirty="0" smtClean="0">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flip="none" rotWithShape="1">
                    <a:gsLst>
                      <a:gs pos="0">
                        <a:srgbClr val="FFC000"/>
                      </a:gs>
                      <a:gs pos="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Ancient Books and Local Documents</a:t>
              </a:r>
            </a:p>
          </p:txBody>
        </p:sp>
      </p:grpSp>
      <p:sp>
        <p:nvSpPr>
          <p:cNvPr id="36" name="矩形 35"/>
          <p:cNvSpPr/>
          <p:nvPr/>
        </p:nvSpPr>
        <p:spPr>
          <a:xfrm>
            <a:off x="250634" y="1357298"/>
            <a:ext cx="5560176"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1. Foreword: Hangzhou and Hangzhou Public Library</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6"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Horizont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nodeType="clickEffect">
                                  <p:stCondLst>
                                    <p:cond delay="0"/>
                                  </p:stCondLst>
                                  <p:childTnLst>
                                    <p:animEffect transition="out" filter="blinds(horizontal)">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51949" y="1000108"/>
            <a:ext cx="4862993" cy="523220"/>
          </a:xfrm>
          <a:prstGeom prst="rect">
            <a:avLst/>
          </a:prstGeom>
        </p:spPr>
        <p:txBody>
          <a:bodyPr wrap="squar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二、市民大书房</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11" name="组合 10"/>
          <p:cNvGrpSpPr/>
          <p:nvPr/>
        </p:nvGrpSpPr>
        <p:grpSpPr>
          <a:xfrm>
            <a:off x="1214414" y="1428736"/>
            <a:ext cx="6725951" cy="4890821"/>
            <a:chOff x="1571604" y="1109947"/>
            <a:chExt cx="6725951" cy="4890821"/>
          </a:xfrm>
        </p:grpSpPr>
        <p:pic>
          <p:nvPicPr>
            <p:cNvPr id="9" name="图片 8" descr="馆外.jpg"/>
            <p:cNvPicPr>
              <a:picLocks noChangeAspect="1"/>
            </p:cNvPicPr>
            <p:nvPr/>
          </p:nvPicPr>
          <p:blipFill>
            <a:blip r:embed="rId3" cstate="print"/>
            <a:stretch>
              <a:fillRect/>
            </a:stretch>
          </p:blipFill>
          <p:spPr>
            <a:xfrm>
              <a:off x="1571604" y="2017735"/>
              <a:ext cx="6000792" cy="3983033"/>
            </a:xfrm>
            <a:prstGeom prst="rect">
              <a:avLst/>
            </a:prstGeom>
          </p:spPr>
        </p:pic>
        <p:sp>
          <p:nvSpPr>
            <p:cNvPr id="10" name="矩形 9"/>
            <p:cNvSpPr/>
            <p:nvPr/>
          </p:nvSpPr>
          <p:spPr>
            <a:xfrm>
              <a:off x="6063161" y="1109947"/>
              <a:ext cx="2234394"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图书馆外景</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Library Outdoor Scene</a:t>
              </a:r>
              <a:endParaRPr lang="zh-CN" altLang="en-US" sz="16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endParaRPr>
            </a:p>
          </p:txBody>
        </p:sp>
      </p:grpSp>
      <p:grpSp>
        <p:nvGrpSpPr>
          <p:cNvPr id="13" name="组合 12"/>
          <p:cNvGrpSpPr/>
          <p:nvPr/>
        </p:nvGrpSpPr>
        <p:grpSpPr>
          <a:xfrm>
            <a:off x="1285852" y="1500174"/>
            <a:ext cx="6429420" cy="4929222"/>
            <a:chOff x="1357290" y="1142984"/>
            <a:chExt cx="6429420" cy="4929222"/>
          </a:xfrm>
        </p:grpSpPr>
        <p:pic>
          <p:nvPicPr>
            <p:cNvPr id="14" name="图片 13" descr="服务大厅Service-Lobby.jpg"/>
            <p:cNvPicPr>
              <a:picLocks noChangeAspect="1"/>
            </p:cNvPicPr>
            <p:nvPr/>
          </p:nvPicPr>
          <p:blipFill>
            <a:blip r:embed="rId4" cstate="print"/>
            <a:stretch>
              <a:fillRect/>
            </a:stretch>
          </p:blipFill>
          <p:spPr>
            <a:xfrm>
              <a:off x="1357290" y="2000240"/>
              <a:ext cx="6107949" cy="4071966"/>
            </a:xfrm>
            <a:prstGeom prst="rect">
              <a:avLst/>
            </a:prstGeom>
          </p:spPr>
        </p:pic>
        <p:sp>
          <p:nvSpPr>
            <p:cNvPr id="12" name="矩形 11"/>
            <p:cNvSpPr/>
            <p:nvPr/>
          </p:nvSpPr>
          <p:spPr>
            <a:xfrm>
              <a:off x="6268346" y="1142984"/>
              <a:ext cx="1518364" cy="707886"/>
            </a:xfrm>
            <a:prstGeom prst="rect">
              <a:avLst/>
            </a:prstGeom>
          </p:spPr>
          <p:txBody>
            <a:bodyPr wrap="none">
              <a:spAutoFit/>
            </a:bodyPr>
            <a:lstStyle/>
            <a:p>
              <a:pPr fontAlgn="auto">
                <a:spcBef>
                  <a:spcPts val="0"/>
                </a:spcBef>
                <a:spcAft>
                  <a:spcPts val="0"/>
                </a:spcAft>
                <a:defRPr/>
              </a:pPr>
              <a:r>
                <a:rPr lang="en-US" altLang="zh-CN"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服务大厅</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Service Lobby</a:t>
              </a:r>
              <a:endParaRPr lang="zh-CN" altLang="en-US" sz="16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grpSp>
        <p:nvGrpSpPr>
          <p:cNvPr id="18" name="组合 17"/>
          <p:cNvGrpSpPr/>
          <p:nvPr/>
        </p:nvGrpSpPr>
        <p:grpSpPr>
          <a:xfrm>
            <a:off x="1214414" y="1428736"/>
            <a:ext cx="6570782" cy="4975338"/>
            <a:chOff x="1500166" y="1096868"/>
            <a:chExt cx="6570782" cy="4975338"/>
          </a:xfrm>
        </p:grpSpPr>
        <p:pic>
          <p:nvPicPr>
            <p:cNvPr id="16" name="图片 15" descr="文献借阅中心Literature-Loans-Center.jpg"/>
            <p:cNvPicPr>
              <a:picLocks noChangeAspect="1"/>
            </p:cNvPicPr>
            <p:nvPr/>
          </p:nvPicPr>
          <p:blipFill>
            <a:blip r:embed="rId5"/>
            <a:stretch>
              <a:fillRect/>
            </a:stretch>
          </p:blipFill>
          <p:spPr>
            <a:xfrm>
              <a:off x="1500166" y="1966399"/>
              <a:ext cx="6143668" cy="4105807"/>
            </a:xfrm>
            <a:prstGeom prst="rect">
              <a:avLst/>
            </a:prstGeom>
          </p:spPr>
        </p:pic>
        <p:sp>
          <p:nvSpPr>
            <p:cNvPr id="15" name="矩形 14"/>
            <p:cNvSpPr/>
            <p:nvPr/>
          </p:nvSpPr>
          <p:spPr>
            <a:xfrm>
              <a:off x="5834438" y="1096868"/>
              <a:ext cx="2236510" cy="1107996"/>
            </a:xfrm>
            <a:prstGeom prst="rect">
              <a:avLst/>
            </a:prstGeom>
          </p:spPr>
          <p:txBody>
            <a:bodyPr wrap="none">
              <a:spAutoFit/>
            </a:bodyPr>
            <a:lstStyle/>
            <a:p>
              <a:pPr fontAlgn="auto">
                <a:spcBef>
                  <a:spcPts val="0"/>
                </a:spcBef>
                <a:spcAft>
                  <a:spcPts val="0"/>
                </a:spcAft>
                <a:defRPr/>
              </a:pPr>
              <a:r>
                <a:rPr lang="en-US" altLang="zh-CN"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文献借阅中心</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a:t>
              </a: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Book Circulation</a:t>
              </a:r>
            </a:p>
            <a:p>
              <a:pPr fontAlgn="auto">
                <a:spcBef>
                  <a:spcPts val="0"/>
                </a:spcBef>
                <a:spcAft>
                  <a:spcPts val="0"/>
                </a:spcAft>
                <a:defRPr/>
              </a:pPr>
              <a:endParaRPr lang="zh-CN" altLang="en-US" sz="24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endParaRPr>
            </a:p>
          </p:txBody>
        </p:sp>
      </p:grpSp>
      <p:grpSp>
        <p:nvGrpSpPr>
          <p:cNvPr id="23" name="组合 22"/>
          <p:cNvGrpSpPr/>
          <p:nvPr/>
        </p:nvGrpSpPr>
        <p:grpSpPr>
          <a:xfrm>
            <a:off x="1214414" y="1428736"/>
            <a:ext cx="6771425" cy="4953506"/>
            <a:chOff x="1500166" y="1100581"/>
            <a:chExt cx="6771425" cy="4953506"/>
          </a:xfrm>
        </p:grpSpPr>
        <p:pic>
          <p:nvPicPr>
            <p:cNvPr id="17" name="图片 16" descr="儿童服务区Children's-Service-Area.jpg"/>
            <p:cNvPicPr>
              <a:picLocks noChangeAspect="1"/>
            </p:cNvPicPr>
            <p:nvPr/>
          </p:nvPicPr>
          <p:blipFill>
            <a:blip r:embed="rId6" cstate="print"/>
            <a:stretch>
              <a:fillRect/>
            </a:stretch>
          </p:blipFill>
          <p:spPr>
            <a:xfrm>
              <a:off x="1500166" y="1928802"/>
              <a:ext cx="6215106" cy="4125285"/>
            </a:xfrm>
            <a:prstGeom prst="rect">
              <a:avLst/>
            </a:prstGeom>
          </p:spPr>
        </p:pic>
        <p:sp>
          <p:nvSpPr>
            <p:cNvPr id="22" name="矩形 21"/>
            <p:cNvSpPr/>
            <p:nvPr/>
          </p:nvSpPr>
          <p:spPr>
            <a:xfrm>
              <a:off x="6143636" y="1100581"/>
              <a:ext cx="2127955"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儿童服务区</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Children Service Area</a:t>
              </a:r>
              <a:endParaRPr lang="zh-CN" altLang="en-US" sz="16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grpSp>
        <p:nvGrpSpPr>
          <p:cNvPr id="25" name="组合 24"/>
          <p:cNvGrpSpPr/>
          <p:nvPr/>
        </p:nvGrpSpPr>
        <p:grpSpPr>
          <a:xfrm>
            <a:off x="1214414" y="1500174"/>
            <a:ext cx="6405811" cy="4976761"/>
            <a:chOff x="1428728" y="1124744"/>
            <a:chExt cx="6405811" cy="4976761"/>
          </a:xfrm>
        </p:grpSpPr>
        <p:pic>
          <p:nvPicPr>
            <p:cNvPr id="19" name="图片 18" descr="自修区Selfstudy-Area.jpg"/>
            <p:cNvPicPr>
              <a:picLocks noChangeAspect="1"/>
            </p:cNvPicPr>
            <p:nvPr/>
          </p:nvPicPr>
          <p:blipFill>
            <a:blip r:embed="rId7" cstate="print"/>
            <a:stretch>
              <a:fillRect/>
            </a:stretch>
          </p:blipFill>
          <p:spPr>
            <a:xfrm>
              <a:off x="1428728" y="1928802"/>
              <a:ext cx="6286544" cy="4172703"/>
            </a:xfrm>
            <a:prstGeom prst="rect">
              <a:avLst/>
            </a:prstGeom>
          </p:spPr>
        </p:pic>
        <p:sp>
          <p:nvSpPr>
            <p:cNvPr id="24" name="矩形 23"/>
            <p:cNvSpPr/>
            <p:nvPr/>
          </p:nvSpPr>
          <p:spPr>
            <a:xfrm>
              <a:off x="6552457" y="1124744"/>
              <a:ext cx="1282082" cy="738664"/>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rPr>
                <a:t>自修区</a:t>
              </a:r>
              <a:endParaRPr lang="en-US" altLang="zh-CN" sz="2400"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a:t>
              </a:r>
              <a:r>
                <a:rPr lang="en-US" altLang="zh-CN" sz="1600" b="1"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Study Area</a:t>
              </a:r>
              <a:endParaRPr lang="zh-CN" altLang="en-US" sz="1600" b="1" dirty="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grpSp>
        <p:nvGrpSpPr>
          <p:cNvPr id="27" name="组合 26"/>
          <p:cNvGrpSpPr/>
          <p:nvPr/>
        </p:nvGrpSpPr>
        <p:grpSpPr>
          <a:xfrm>
            <a:off x="1214414" y="1500174"/>
            <a:ext cx="6643734" cy="5037484"/>
            <a:chOff x="1500166" y="1082950"/>
            <a:chExt cx="6643734" cy="5037484"/>
          </a:xfrm>
        </p:grpSpPr>
        <p:pic>
          <p:nvPicPr>
            <p:cNvPr id="20" name="图片 19" descr="音乐图书馆Music-Library.jpg"/>
            <p:cNvPicPr>
              <a:picLocks noChangeAspect="1"/>
            </p:cNvPicPr>
            <p:nvPr/>
          </p:nvPicPr>
          <p:blipFill>
            <a:blip r:embed="rId8" cstate="print"/>
            <a:stretch>
              <a:fillRect/>
            </a:stretch>
          </p:blipFill>
          <p:spPr>
            <a:xfrm>
              <a:off x="1500166" y="1857364"/>
              <a:ext cx="6286544" cy="4263070"/>
            </a:xfrm>
            <a:prstGeom prst="rect">
              <a:avLst/>
            </a:prstGeom>
          </p:spPr>
        </p:pic>
        <p:sp>
          <p:nvSpPr>
            <p:cNvPr id="26" name="矩形 25"/>
            <p:cNvSpPr/>
            <p:nvPr/>
          </p:nvSpPr>
          <p:spPr>
            <a:xfrm>
              <a:off x="6131811" y="1082950"/>
              <a:ext cx="2012089" cy="738664"/>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en-US" altLang="zh-CN" sz="2400"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rPr>
                <a:t>Hi-</a:t>
              </a:r>
              <a:r>
                <a:rPr lang="en-US" altLang="zh-CN" sz="2400" dirty="0" err="1"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rPr>
                <a:t>Fi</a:t>
              </a:r>
              <a:r>
                <a:rPr lang="zh-CN" altLang="en-US" sz="2400"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rPr>
                <a:t>音乐室</a:t>
              </a:r>
              <a:endParaRPr lang="en-US" altLang="zh-CN" sz="2400"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a:t>
              </a:r>
              <a:r>
                <a:rPr lang="en-US" altLang="zh-CN" sz="1600" b="1"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Hi-</a:t>
              </a:r>
              <a:r>
                <a:rPr lang="en-US" altLang="zh-CN" sz="1600" b="1" dirty="0" err="1"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Fi</a:t>
              </a:r>
              <a:r>
                <a:rPr lang="en-US" altLang="zh-CN" sz="1600" b="1" dirty="0" smtClean="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Room </a:t>
              </a:r>
              <a:endParaRPr lang="zh-CN" altLang="en-US" sz="1600" b="1" dirty="0">
                <a:gradFill flip="none" rotWithShape="1">
                  <a:gsLst>
                    <a:gs pos="0">
                      <a:srgbClr val="FFCC66"/>
                    </a:gs>
                    <a:gs pos="100000">
                      <a:srgbClr val="FFC000"/>
                    </a:gs>
                  </a:gsLst>
                  <a:lin ang="5400000" scaled="1"/>
                  <a:tileRect/>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sp>
        <p:nvSpPr>
          <p:cNvPr id="28" name="矩形 27"/>
          <p:cNvSpPr/>
          <p:nvPr/>
        </p:nvSpPr>
        <p:spPr>
          <a:xfrm>
            <a:off x="285720" y="1571612"/>
            <a:ext cx="5179944" cy="646331"/>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2.  Study Room for the Citizens </a:t>
            </a:r>
          </a:p>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 To be the Best City Library in China</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trips(down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strips(down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strips(down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xit" presetSubtype="10" fill="hold" nodeType="clickEffect">
                                  <p:stCondLst>
                                    <p:cond delay="0"/>
                                  </p:stCondLst>
                                  <p:childTnLst>
                                    <p:animEffect transition="out" filter="checkerboard(across)">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xit" presetSubtype="10" fill="hold" nodeType="clickEffect">
                                  <p:stCondLst>
                                    <p:cond delay="0"/>
                                  </p:stCondLst>
                                  <p:childTnLst>
                                    <p:animEffect transition="out" filter="checkerboard(across)">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571604" y="1285860"/>
            <a:ext cx="6473376" cy="5037484"/>
            <a:chOff x="1500166" y="1106160"/>
            <a:chExt cx="6473376" cy="5037484"/>
          </a:xfrm>
        </p:grpSpPr>
        <p:pic>
          <p:nvPicPr>
            <p:cNvPr id="5" name="图片 4" descr="特藏-文献2.jpg"/>
            <p:cNvPicPr>
              <a:picLocks noChangeAspect="1"/>
            </p:cNvPicPr>
            <p:nvPr/>
          </p:nvPicPr>
          <p:blipFill>
            <a:blip r:embed="rId2" cstate="print"/>
            <a:stretch>
              <a:fillRect/>
            </a:stretch>
          </p:blipFill>
          <p:spPr>
            <a:xfrm>
              <a:off x="1500166" y="2000240"/>
              <a:ext cx="6146322" cy="4143404"/>
            </a:xfrm>
            <a:prstGeom prst="rect">
              <a:avLst/>
            </a:prstGeom>
          </p:spPr>
        </p:pic>
        <p:sp>
          <p:nvSpPr>
            <p:cNvPr id="8" name="矩形 7"/>
            <p:cNvSpPr/>
            <p:nvPr/>
          </p:nvSpPr>
          <p:spPr>
            <a:xfrm>
              <a:off x="5429256" y="1106160"/>
              <a:ext cx="2544286" cy="738664"/>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专题文献中心</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a:t>
              </a: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Special Collection</a:t>
              </a:r>
              <a:endParaRPr lang="zh-CN" altLang="en-US" sz="16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grpSp>
        <p:nvGrpSpPr>
          <p:cNvPr id="12" name="组合 11"/>
          <p:cNvGrpSpPr/>
          <p:nvPr/>
        </p:nvGrpSpPr>
        <p:grpSpPr>
          <a:xfrm>
            <a:off x="1285852" y="1071546"/>
            <a:ext cx="6194312" cy="5040560"/>
            <a:chOff x="1571604" y="670466"/>
            <a:chExt cx="6194312" cy="5040560"/>
          </a:xfrm>
        </p:grpSpPr>
        <p:pic>
          <p:nvPicPr>
            <p:cNvPr id="7" name="图片 6" descr="展览厅Exhibition-Hall.jpg"/>
            <p:cNvPicPr>
              <a:picLocks noChangeAspect="1"/>
            </p:cNvPicPr>
            <p:nvPr/>
          </p:nvPicPr>
          <p:blipFill>
            <a:blip r:embed="rId3" cstate="print"/>
            <a:stretch>
              <a:fillRect/>
            </a:stretch>
          </p:blipFill>
          <p:spPr>
            <a:xfrm>
              <a:off x="1571604" y="1496184"/>
              <a:ext cx="6143668" cy="4214842"/>
            </a:xfrm>
            <a:prstGeom prst="rect">
              <a:avLst/>
            </a:prstGeom>
          </p:spPr>
        </p:pic>
        <p:sp>
          <p:nvSpPr>
            <p:cNvPr id="11" name="矩形 10"/>
            <p:cNvSpPr/>
            <p:nvPr/>
          </p:nvSpPr>
          <p:spPr>
            <a:xfrm>
              <a:off x="6500826" y="670466"/>
              <a:ext cx="1265090"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展览厅</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Exhibit Hall</a:t>
              </a:r>
              <a:endParaRPr lang="zh-CN" altLang="en-US" sz="16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grpSp>
        <p:nvGrpSpPr>
          <p:cNvPr id="15" name="组合 14"/>
          <p:cNvGrpSpPr/>
          <p:nvPr/>
        </p:nvGrpSpPr>
        <p:grpSpPr>
          <a:xfrm>
            <a:off x="1285852" y="1142984"/>
            <a:ext cx="7048492" cy="4946431"/>
            <a:chOff x="1428728" y="1214422"/>
            <a:chExt cx="7048492" cy="4946431"/>
          </a:xfrm>
        </p:grpSpPr>
        <p:pic>
          <p:nvPicPr>
            <p:cNvPr id="6" name="图片 5" descr="西文阅览室Western-Reading-Room.jpg"/>
            <p:cNvPicPr>
              <a:picLocks noChangeAspect="1"/>
            </p:cNvPicPr>
            <p:nvPr/>
          </p:nvPicPr>
          <p:blipFill>
            <a:blip r:embed="rId4" cstate="print"/>
            <a:stretch>
              <a:fillRect/>
            </a:stretch>
          </p:blipFill>
          <p:spPr>
            <a:xfrm>
              <a:off x="1428728" y="2000240"/>
              <a:ext cx="6143668" cy="4160613"/>
            </a:xfrm>
            <a:prstGeom prst="rect">
              <a:avLst/>
            </a:prstGeom>
          </p:spPr>
        </p:pic>
        <p:sp>
          <p:nvSpPr>
            <p:cNvPr id="14" name="矩形 13"/>
            <p:cNvSpPr/>
            <p:nvPr/>
          </p:nvSpPr>
          <p:spPr>
            <a:xfrm>
              <a:off x="5395094" y="1214422"/>
              <a:ext cx="3082126"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西文阅览区</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Western Language Reading Area</a:t>
              </a:r>
              <a:endParaRPr lang="zh-CN" altLang="en-US" sz="16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grpSp>
        <p:nvGrpSpPr>
          <p:cNvPr id="17" name="组合 16"/>
          <p:cNvGrpSpPr/>
          <p:nvPr/>
        </p:nvGrpSpPr>
        <p:grpSpPr>
          <a:xfrm>
            <a:off x="1214414" y="1142984"/>
            <a:ext cx="6808654" cy="5037484"/>
            <a:chOff x="1500166" y="1106161"/>
            <a:chExt cx="6808654" cy="5037484"/>
          </a:xfrm>
        </p:grpSpPr>
        <p:pic>
          <p:nvPicPr>
            <p:cNvPr id="10" name="图片 9" descr="图片3.jpg"/>
            <p:cNvPicPr>
              <a:picLocks noChangeAspect="1"/>
            </p:cNvPicPr>
            <p:nvPr/>
          </p:nvPicPr>
          <p:blipFill>
            <a:blip r:embed="rId5"/>
            <a:stretch>
              <a:fillRect/>
            </a:stretch>
          </p:blipFill>
          <p:spPr>
            <a:xfrm>
              <a:off x="1500166" y="1928802"/>
              <a:ext cx="6143668" cy="4214843"/>
            </a:xfrm>
            <a:prstGeom prst="rect">
              <a:avLst/>
            </a:prstGeom>
          </p:spPr>
        </p:pic>
        <p:sp>
          <p:nvSpPr>
            <p:cNvPr id="16" name="矩形 15"/>
            <p:cNvSpPr/>
            <p:nvPr/>
          </p:nvSpPr>
          <p:spPr>
            <a:xfrm>
              <a:off x="5929322" y="1106161"/>
              <a:ext cx="2379498"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音乐欣赏区</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Music Appreciation Area</a:t>
              </a:r>
              <a:endParaRPr lang="zh-CN" altLang="en-US" sz="16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grpSp>
        <p:nvGrpSpPr>
          <p:cNvPr id="20" name="组合 19"/>
          <p:cNvGrpSpPr/>
          <p:nvPr/>
        </p:nvGrpSpPr>
        <p:grpSpPr>
          <a:xfrm>
            <a:off x="285720" y="1142984"/>
            <a:ext cx="8307104" cy="5000684"/>
            <a:chOff x="285720" y="2261684"/>
            <a:chExt cx="8307104" cy="5000684"/>
          </a:xfrm>
        </p:grpSpPr>
        <p:pic>
          <p:nvPicPr>
            <p:cNvPr id="7172" name="Picture 4"/>
            <p:cNvPicPr>
              <a:picLocks noChangeAspect="1" noChangeArrowheads="1"/>
            </p:cNvPicPr>
            <p:nvPr/>
          </p:nvPicPr>
          <p:blipFill>
            <a:blip r:embed="rId6"/>
            <a:srcRect/>
            <a:stretch>
              <a:fillRect/>
            </a:stretch>
          </p:blipFill>
          <p:spPr bwMode="auto">
            <a:xfrm>
              <a:off x="285720" y="3047526"/>
              <a:ext cx="8307104" cy="4214842"/>
            </a:xfrm>
            <a:prstGeom prst="rect">
              <a:avLst/>
            </a:prstGeom>
            <a:noFill/>
            <a:ln w="9525">
              <a:noFill/>
              <a:miter lim="800000"/>
              <a:headEnd/>
              <a:tailEnd/>
            </a:ln>
          </p:spPr>
        </p:pic>
        <p:sp>
          <p:nvSpPr>
            <p:cNvPr id="19" name="矩形 18"/>
            <p:cNvSpPr/>
            <p:nvPr/>
          </p:nvSpPr>
          <p:spPr>
            <a:xfrm>
              <a:off x="6357950" y="2261684"/>
              <a:ext cx="1479892"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交流室</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Meeting Room</a:t>
              </a:r>
              <a:endParaRPr lang="zh-CN" altLang="en-US" sz="16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sp>
        <p:nvSpPr>
          <p:cNvPr id="23" name="矩形 22"/>
          <p:cNvSpPr/>
          <p:nvPr/>
        </p:nvSpPr>
        <p:spPr>
          <a:xfrm>
            <a:off x="357158" y="714356"/>
            <a:ext cx="2698175"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二、市民大书房</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4" name="矩形 23"/>
          <p:cNvSpPr/>
          <p:nvPr/>
        </p:nvSpPr>
        <p:spPr>
          <a:xfrm>
            <a:off x="571472" y="1285860"/>
            <a:ext cx="5064528" cy="646331"/>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2.  Study Room for the Citizens </a:t>
            </a:r>
          </a:p>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 To be the Best City Library in China</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nodeType="clickEffect">
                                  <p:stCondLst>
                                    <p:cond delay="0"/>
                                  </p:stCondLst>
                                  <p:childTnLst>
                                    <p:animEffect transition="out" filter="checkerboard(across)">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nodeType="clickEffect">
                                  <p:stCondLst>
                                    <p:cond delay="0"/>
                                  </p:stCondLst>
                                  <p:childTnLst>
                                    <p:animEffect transition="out" filter="checkerboard(across)">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4" dur="1000" fill="hold"/>
                                        <p:tgtEl>
                                          <p:spTgt spid="15"/>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nodeType="clickEffect">
                                  <p:stCondLst>
                                    <p:cond delay="0"/>
                                  </p:stCondLst>
                                  <p:childTnLst>
                                    <p:animEffect transition="out" filter="checkerboard(across)">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61" dur="1000" fill="hold"/>
                                        <p:tgtEl>
                                          <p:spTgt spid="17"/>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xit" presetSubtype="10" fill="hold" nodeType="clickEffect">
                                  <p:stCondLst>
                                    <p:cond delay="0"/>
                                  </p:stCondLst>
                                  <p:childTnLst>
                                    <p:animEffect transition="out" filter="checkerboard(across)">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5" presetClass="entr" presetSubtype="0"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76"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77"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78" dur="1000" fill="hold"/>
                                        <p:tgtEl>
                                          <p:spTgt spid="20"/>
                                        </p:tgtEl>
                                        <p:attrNameLst>
                                          <p:attrName>ppt_h</p:attrName>
                                        </p:attrNameLst>
                                      </p:cBhvr>
                                      <p:tavLst>
                                        <p:tav tm="0">
                                          <p:val>
                                            <p:strVal val="#ppt_h"/>
                                          </p:val>
                                        </p:tav>
                                        <p:tav tm="100000">
                                          <p:val>
                                            <p:strVal val="#ppt_h"/>
                                          </p:val>
                                        </p:tav>
                                      </p:tavLst>
                                    </p:anim>
                                    <p:anim calcmode="lin" valueType="num">
                                      <p:cBhvr>
                                        <p:cTn id="79"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80"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81"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82" dur="1000" decel="50000">
                                          <p:stCondLst>
                                            <p:cond delay="0"/>
                                          </p:stCondLst>
                                        </p:cTn>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读者踊跃办证1.jpg"/>
          <p:cNvPicPr>
            <a:picLocks noChangeAspect="1"/>
          </p:cNvPicPr>
          <p:nvPr/>
        </p:nvPicPr>
        <p:blipFill>
          <a:blip r:embed="rId2"/>
          <a:stretch>
            <a:fillRect/>
          </a:stretch>
        </p:blipFill>
        <p:spPr>
          <a:xfrm>
            <a:off x="571473" y="2214554"/>
            <a:ext cx="2686366" cy="1785950"/>
          </a:xfrm>
          <a:prstGeom prst="rect">
            <a:avLst/>
          </a:prstGeom>
        </p:spPr>
      </p:pic>
      <p:pic>
        <p:nvPicPr>
          <p:cNvPr id="6" name="图片 5" descr="《告别无知，远离肿瘤，树立信心，战胜肿瘤》(刘剑主讲).JPG"/>
          <p:cNvPicPr>
            <a:picLocks noChangeAspect="1"/>
          </p:cNvPicPr>
          <p:nvPr/>
        </p:nvPicPr>
        <p:blipFill>
          <a:blip r:embed="rId3" cstate="print"/>
          <a:stretch>
            <a:fillRect/>
          </a:stretch>
        </p:blipFill>
        <p:spPr>
          <a:xfrm>
            <a:off x="3214678" y="2214555"/>
            <a:ext cx="2667440" cy="1785950"/>
          </a:xfrm>
          <a:prstGeom prst="rect">
            <a:avLst/>
          </a:prstGeom>
        </p:spPr>
      </p:pic>
      <p:pic>
        <p:nvPicPr>
          <p:cNvPr id="7" name="图片 6" descr="活动：10月1日-7日收藏之家藏品展.JPG"/>
          <p:cNvPicPr>
            <a:picLocks noChangeAspect="1"/>
          </p:cNvPicPr>
          <p:nvPr/>
        </p:nvPicPr>
        <p:blipFill>
          <a:blip r:embed="rId4"/>
          <a:stretch>
            <a:fillRect/>
          </a:stretch>
        </p:blipFill>
        <p:spPr>
          <a:xfrm>
            <a:off x="571472" y="4000504"/>
            <a:ext cx="2643206" cy="1844097"/>
          </a:xfrm>
          <a:prstGeom prst="rect">
            <a:avLst/>
          </a:prstGeom>
        </p:spPr>
      </p:pic>
      <p:pic>
        <p:nvPicPr>
          <p:cNvPr id="8" name="图片 7" descr="图片1.jpg"/>
          <p:cNvPicPr>
            <a:picLocks noChangeAspect="1"/>
          </p:cNvPicPr>
          <p:nvPr/>
        </p:nvPicPr>
        <p:blipFill>
          <a:blip r:embed="rId5"/>
          <a:stretch>
            <a:fillRect/>
          </a:stretch>
        </p:blipFill>
        <p:spPr>
          <a:xfrm>
            <a:off x="3214678" y="4000505"/>
            <a:ext cx="2643206" cy="1857387"/>
          </a:xfrm>
          <a:prstGeom prst="rect">
            <a:avLst/>
          </a:prstGeom>
        </p:spPr>
      </p:pic>
      <p:pic>
        <p:nvPicPr>
          <p:cNvPr id="9" name="图片 8" descr="图片2.jpg"/>
          <p:cNvPicPr>
            <a:picLocks noChangeAspect="1"/>
          </p:cNvPicPr>
          <p:nvPr/>
        </p:nvPicPr>
        <p:blipFill>
          <a:blip r:embed="rId6"/>
          <a:stretch>
            <a:fillRect/>
          </a:stretch>
        </p:blipFill>
        <p:spPr>
          <a:xfrm>
            <a:off x="5857884" y="2214554"/>
            <a:ext cx="2688077" cy="1785950"/>
          </a:xfrm>
          <a:prstGeom prst="rect">
            <a:avLst/>
          </a:prstGeom>
        </p:spPr>
      </p:pic>
      <p:pic>
        <p:nvPicPr>
          <p:cNvPr id="11" name="图片 10" descr="图片4.jpg"/>
          <p:cNvPicPr>
            <a:picLocks noChangeAspect="1"/>
          </p:cNvPicPr>
          <p:nvPr/>
        </p:nvPicPr>
        <p:blipFill>
          <a:blip r:embed="rId7"/>
          <a:stretch>
            <a:fillRect/>
          </a:stretch>
        </p:blipFill>
        <p:spPr>
          <a:xfrm>
            <a:off x="5857884" y="4000504"/>
            <a:ext cx="2714644" cy="1857388"/>
          </a:xfrm>
          <a:prstGeom prst="rect">
            <a:avLst/>
          </a:prstGeom>
        </p:spPr>
      </p:pic>
      <p:sp>
        <p:nvSpPr>
          <p:cNvPr id="10" name="矩形 9"/>
          <p:cNvSpPr/>
          <p:nvPr/>
        </p:nvSpPr>
        <p:spPr>
          <a:xfrm>
            <a:off x="6286512" y="1357298"/>
            <a:ext cx="2108334" cy="738664"/>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各类活动</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a:t>
            </a: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Kinds of Activities</a:t>
            </a:r>
            <a:endParaRPr lang="zh-CN" altLang="en-US"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12" name="矩形 11"/>
          <p:cNvSpPr/>
          <p:nvPr/>
        </p:nvSpPr>
        <p:spPr>
          <a:xfrm>
            <a:off x="351949" y="1000108"/>
            <a:ext cx="2698175"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二、市民大书房</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3" name="矩形 12"/>
          <p:cNvSpPr/>
          <p:nvPr/>
        </p:nvSpPr>
        <p:spPr>
          <a:xfrm>
            <a:off x="714348" y="1447372"/>
            <a:ext cx="5064528" cy="646331"/>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2.  Study Room for the Citizens </a:t>
            </a:r>
          </a:p>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 To be the Best City Library in China</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6.jpg"/>
          <p:cNvPicPr>
            <a:picLocks noChangeAspect="1"/>
          </p:cNvPicPr>
          <p:nvPr/>
        </p:nvPicPr>
        <p:blipFill>
          <a:blip r:embed="rId2"/>
          <a:stretch>
            <a:fillRect/>
          </a:stretch>
        </p:blipFill>
        <p:spPr>
          <a:xfrm>
            <a:off x="3160202" y="2000240"/>
            <a:ext cx="2769120" cy="2082090"/>
          </a:xfrm>
          <a:prstGeom prst="rect">
            <a:avLst/>
          </a:prstGeom>
        </p:spPr>
      </p:pic>
      <p:pic>
        <p:nvPicPr>
          <p:cNvPr id="13" name="图片 12" descr="IMG_6154.jpg"/>
          <p:cNvPicPr>
            <a:picLocks noChangeAspect="1"/>
          </p:cNvPicPr>
          <p:nvPr/>
        </p:nvPicPr>
        <p:blipFill>
          <a:blip r:embed="rId3"/>
          <a:stretch>
            <a:fillRect/>
          </a:stretch>
        </p:blipFill>
        <p:spPr>
          <a:xfrm>
            <a:off x="357158" y="4082330"/>
            <a:ext cx="2786082" cy="2000264"/>
          </a:xfrm>
          <a:prstGeom prst="rect">
            <a:avLst/>
          </a:prstGeom>
        </p:spPr>
      </p:pic>
      <p:pic>
        <p:nvPicPr>
          <p:cNvPr id="14" name="图片 13" descr="国际图联主席艾伦泰赛与杭图读者愉快交流.jpg"/>
          <p:cNvPicPr>
            <a:picLocks noChangeAspect="1"/>
          </p:cNvPicPr>
          <p:nvPr/>
        </p:nvPicPr>
        <p:blipFill>
          <a:blip r:embed="rId4"/>
          <a:stretch>
            <a:fillRect/>
          </a:stretch>
        </p:blipFill>
        <p:spPr>
          <a:xfrm>
            <a:off x="3143241" y="4082330"/>
            <a:ext cx="2786082" cy="2000264"/>
          </a:xfrm>
          <a:prstGeom prst="rect">
            <a:avLst/>
          </a:prstGeom>
        </p:spPr>
      </p:pic>
      <p:pic>
        <p:nvPicPr>
          <p:cNvPr id="16" name="图片 15" descr="表演人员合影1.jpg"/>
          <p:cNvPicPr>
            <a:picLocks noChangeAspect="1"/>
          </p:cNvPicPr>
          <p:nvPr/>
        </p:nvPicPr>
        <p:blipFill>
          <a:blip r:embed="rId5" cstate="print"/>
          <a:stretch>
            <a:fillRect/>
          </a:stretch>
        </p:blipFill>
        <p:spPr>
          <a:xfrm>
            <a:off x="5929322" y="4057647"/>
            <a:ext cx="2786082" cy="2014559"/>
          </a:xfrm>
          <a:prstGeom prst="rect">
            <a:avLst/>
          </a:prstGeom>
        </p:spPr>
      </p:pic>
      <p:pic>
        <p:nvPicPr>
          <p:cNvPr id="17" name="图片 16" descr="图片17.jpg"/>
          <p:cNvPicPr>
            <a:picLocks noChangeAspect="1"/>
          </p:cNvPicPr>
          <p:nvPr/>
        </p:nvPicPr>
        <p:blipFill>
          <a:blip r:embed="rId6"/>
          <a:stretch>
            <a:fillRect/>
          </a:stretch>
        </p:blipFill>
        <p:spPr>
          <a:xfrm>
            <a:off x="5929323" y="2000241"/>
            <a:ext cx="2786081" cy="2071702"/>
          </a:xfrm>
          <a:prstGeom prst="rect">
            <a:avLst/>
          </a:prstGeom>
        </p:spPr>
      </p:pic>
      <p:pic>
        <p:nvPicPr>
          <p:cNvPr id="9" name="Picture 5" descr="老年摄影沙龙"/>
          <p:cNvPicPr>
            <a:picLocks noChangeAspect="1" noChangeArrowheads="1"/>
          </p:cNvPicPr>
          <p:nvPr/>
        </p:nvPicPr>
        <p:blipFill>
          <a:blip r:embed="rId7"/>
          <a:srcRect/>
          <a:stretch>
            <a:fillRect/>
          </a:stretch>
        </p:blipFill>
        <p:spPr bwMode="auto">
          <a:xfrm>
            <a:off x="357158" y="2000240"/>
            <a:ext cx="2857520" cy="2073895"/>
          </a:xfrm>
          <a:prstGeom prst="rect">
            <a:avLst/>
          </a:prstGeom>
          <a:noFill/>
          <a:ln w="9525">
            <a:noFill/>
            <a:miter lim="800000"/>
            <a:headEnd/>
            <a:tailEnd/>
          </a:ln>
        </p:spPr>
      </p:pic>
      <p:sp>
        <p:nvSpPr>
          <p:cNvPr id="18" name="矩形 17"/>
          <p:cNvSpPr/>
          <p:nvPr/>
        </p:nvSpPr>
        <p:spPr>
          <a:xfrm>
            <a:off x="351949" y="1000108"/>
            <a:ext cx="2698175"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二、市民大书房</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0" name="矩形 19"/>
          <p:cNvSpPr/>
          <p:nvPr/>
        </p:nvSpPr>
        <p:spPr>
          <a:xfrm>
            <a:off x="714348" y="1447372"/>
            <a:ext cx="5064528" cy="646331"/>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2.  Study Room for the Citizens </a:t>
            </a:r>
          </a:p>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 To be the Best City Library in China</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21" name="矩形 20"/>
          <p:cNvSpPr/>
          <p:nvPr/>
        </p:nvSpPr>
        <p:spPr>
          <a:xfrm>
            <a:off x="6286512" y="1142984"/>
            <a:ext cx="2108334" cy="738664"/>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各类活动</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a:t>
            </a: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Kinds of Activities</a:t>
            </a:r>
            <a:endParaRPr lang="zh-CN" altLang="en-US"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448315" y="5572140"/>
            <a:ext cx="4123949" cy="738664"/>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平等 免费 无障碍</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Equality,Free of Charge and No-barrier</a:t>
            </a:r>
            <a:endParaRPr lang="zh-CN" altLang="en-US"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15" name="矩形 14"/>
          <p:cNvSpPr/>
          <p:nvPr/>
        </p:nvSpPr>
        <p:spPr>
          <a:xfrm>
            <a:off x="428596" y="1272589"/>
            <a:ext cx="1980029"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平民图书馆</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9218" name="Picture 2"/>
          <p:cNvPicPr>
            <a:picLocks noChangeAspect="1" noChangeArrowheads="1"/>
          </p:cNvPicPr>
          <p:nvPr/>
        </p:nvPicPr>
        <p:blipFill>
          <a:blip r:embed="rId2"/>
          <a:srcRect/>
          <a:stretch>
            <a:fillRect/>
          </a:stretch>
        </p:blipFill>
        <p:spPr bwMode="auto">
          <a:xfrm>
            <a:off x="2285984" y="2381264"/>
            <a:ext cx="4248150" cy="3048000"/>
          </a:xfrm>
          <a:prstGeom prst="rect">
            <a:avLst/>
          </a:prstGeom>
          <a:noFill/>
          <a:ln w="9525">
            <a:noFill/>
            <a:miter lim="800000"/>
            <a:headEnd/>
            <a:tailEnd/>
          </a:ln>
        </p:spPr>
      </p:pic>
      <p:pic>
        <p:nvPicPr>
          <p:cNvPr id="6" name="图片 5" descr="未标题-24231.png"/>
          <p:cNvPicPr>
            <a:picLocks noChangeAspect="1"/>
          </p:cNvPicPr>
          <p:nvPr/>
        </p:nvPicPr>
        <p:blipFill>
          <a:blip r:embed="rId3"/>
          <a:stretch>
            <a:fillRect/>
          </a:stretch>
        </p:blipFill>
        <p:spPr>
          <a:xfrm>
            <a:off x="2285984" y="2362214"/>
            <a:ext cx="4267200" cy="3067050"/>
          </a:xfrm>
          <a:prstGeom prst="rect">
            <a:avLst/>
          </a:prstGeom>
        </p:spPr>
      </p:pic>
      <p:pic>
        <p:nvPicPr>
          <p:cNvPr id="20" name="图片 19" descr="20110124154226767.jpg"/>
          <p:cNvPicPr>
            <a:picLocks noChangeAspect="1"/>
          </p:cNvPicPr>
          <p:nvPr/>
        </p:nvPicPr>
        <p:blipFill>
          <a:blip r:embed="rId4"/>
          <a:stretch>
            <a:fillRect/>
          </a:stretch>
        </p:blipFill>
        <p:spPr>
          <a:xfrm>
            <a:off x="2285984" y="2214554"/>
            <a:ext cx="4286280" cy="3271860"/>
          </a:xfrm>
          <a:prstGeom prst="rect">
            <a:avLst/>
          </a:prstGeom>
        </p:spPr>
      </p:pic>
      <p:sp>
        <p:nvSpPr>
          <p:cNvPr id="7" name="矩形 6"/>
          <p:cNvSpPr/>
          <p:nvPr/>
        </p:nvSpPr>
        <p:spPr>
          <a:xfrm>
            <a:off x="428596" y="1743006"/>
            <a:ext cx="6107762"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Library for the Common People- To be an open space for all</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Horizont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58" presetClass="entr" presetSubtype="0" accel="10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2.5"/>
                                          </p:val>
                                        </p:tav>
                                        <p:tav tm="100000">
                                          <p:val>
                                            <p:strVal val="#ppt_w"/>
                                          </p:val>
                                        </p:tav>
                                      </p:tavLst>
                                    </p:anim>
                                    <p:anim calcmode="lin" valueType="num">
                                      <p:cBhvr>
                                        <p:cTn id="13" dur="500" fill="hold"/>
                                        <p:tgtEl>
                                          <p:spTgt spid="6"/>
                                        </p:tgtEl>
                                        <p:attrNameLst>
                                          <p:attrName>ppt_h</p:attrName>
                                        </p:attrNameLst>
                                      </p:cBhvr>
                                      <p:tavLst>
                                        <p:tav tm="0">
                                          <p:val>
                                            <p:strVal val="#ppt_h*0.01"/>
                                          </p:val>
                                        </p:tav>
                                        <p:tav tm="100000">
                                          <p:val>
                                            <p:strVal val="#ppt_h"/>
                                          </p:val>
                                        </p:tav>
                                      </p:tavLst>
                                    </p:anim>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h+1"/>
                                          </p:val>
                                        </p:tav>
                                        <p:tav tm="100000">
                                          <p:val>
                                            <p:strVal val="#ppt_y"/>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27862" y="1071546"/>
            <a:ext cx="3227165" cy="523220"/>
          </a:xfrm>
          <a:prstGeom prst="rect">
            <a:avLst/>
          </a:prstGeom>
        </p:spPr>
        <p:txBody>
          <a:bodyPr wrap="none">
            <a:spAutoFit/>
          </a:bodyPr>
          <a:lstStyle/>
          <a:p>
            <a:pPr fontAlgn="auto">
              <a:spcBef>
                <a:spcPts val="0"/>
              </a:spcBef>
              <a:spcAft>
                <a:spcPts val="0"/>
              </a:spcAft>
              <a:defRPr/>
            </a:pPr>
            <a:r>
              <a:rPr lang="zh-CN" altLang="en-US" sz="28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   平等 免费 无障碍</a:t>
            </a:r>
            <a:endParaRPr lang="zh-CN" altLang="en-US" sz="2800"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2050" name="Picture 2"/>
          <p:cNvPicPr>
            <a:picLocks noChangeAspect="1" noChangeArrowheads="1"/>
          </p:cNvPicPr>
          <p:nvPr/>
        </p:nvPicPr>
        <p:blipFill>
          <a:blip r:embed="rId2"/>
          <a:srcRect/>
          <a:stretch>
            <a:fillRect/>
          </a:stretch>
        </p:blipFill>
        <p:spPr bwMode="auto">
          <a:xfrm>
            <a:off x="3357554" y="4214818"/>
            <a:ext cx="2286016" cy="1927391"/>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1142976" y="2071678"/>
            <a:ext cx="2331941" cy="2143140"/>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3428992" y="2057750"/>
            <a:ext cx="2214578" cy="2158865"/>
          </a:xfrm>
          <a:prstGeom prst="rect">
            <a:avLst/>
          </a:prstGeom>
          <a:noFill/>
          <a:ln w="9525">
            <a:noFill/>
            <a:miter lim="800000"/>
            <a:headEnd/>
            <a:tailEnd/>
          </a:ln>
        </p:spPr>
      </p:pic>
      <p:pic>
        <p:nvPicPr>
          <p:cNvPr id="2053" name="Picture 5"/>
          <p:cNvPicPr>
            <a:picLocks noChangeAspect="1" noChangeArrowheads="1"/>
          </p:cNvPicPr>
          <p:nvPr/>
        </p:nvPicPr>
        <p:blipFill>
          <a:blip r:embed="rId5"/>
          <a:srcRect/>
          <a:stretch>
            <a:fillRect/>
          </a:stretch>
        </p:blipFill>
        <p:spPr bwMode="auto">
          <a:xfrm>
            <a:off x="5643570" y="2071678"/>
            <a:ext cx="2143140" cy="2161536"/>
          </a:xfrm>
          <a:prstGeom prst="rect">
            <a:avLst/>
          </a:prstGeom>
          <a:noFill/>
          <a:ln w="9525">
            <a:noFill/>
            <a:miter lim="800000"/>
            <a:headEnd/>
            <a:tailEnd/>
          </a:ln>
        </p:spPr>
      </p:pic>
      <p:pic>
        <p:nvPicPr>
          <p:cNvPr id="2054" name="Picture 6"/>
          <p:cNvPicPr>
            <a:picLocks noChangeAspect="1" noChangeArrowheads="1"/>
          </p:cNvPicPr>
          <p:nvPr/>
        </p:nvPicPr>
        <p:blipFill>
          <a:blip r:embed="rId6"/>
          <a:srcRect/>
          <a:stretch>
            <a:fillRect/>
          </a:stretch>
        </p:blipFill>
        <p:spPr bwMode="auto">
          <a:xfrm>
            <a:off x="1142976" y="4214818"/>
            <a:ext cx="2214579" cy="1928826"/>
          </a:xfrm>
          <a:prstGeom prst="rect">
            <a:avLst/>
          </a:prstGeom>
          <a:noFill/>
          <a:ln w="9525">
            <a:noFill/>
            <a:miter lim="800000"/>
            <a:headEnd/>
            <a:tailEnd/>
          </a:ln>
        </p:spPr>
      </p:pic>
      <p:pic>
        <p:nvPicPr>
          <p:cNvPr id="2055" name="Picture 7"/>
          <p:cNvPicPr>
            <a:picLocks noChangeAspect="1" noChangeArrowheads="1"/>
          </p:cNvPicPr>
          <p:nvPr/>
        </p:nvPicPr>
        <p:blipFill>
          <a:blip r:embed="rId7"/>
          <a:srcRect/>
          <a:stretch>
            <a:fillRect/>
          </a:stretch>
        </p:blipFill>
        <p:spPr bwMode="auto">
          <a:xfrm>
            <a:off x="5643571" y="4214819"/>
            <a:ext cx="2143139" cy="1928826"/>
          </a:xfrm>
          <a:prstGeom prst="rect">
            <a:avLst/>
          </a:prstGeom>
          <a:noFill/>
          <a:ln w="9525">
            <a:noFill/>
            <a:miter lim="800000"/>
            <a:headEnd/>
            <a:tailEnd/>
          </a:ln>
        </p:spPr>
      </p:pic>
      <p:sp>
        <p:nvSpPr>
          <p:cNvPr id="9" name="矩形 8"/>
          <p:cNvSpPr/>
          <p:nvPr/>
        </p:nvSpPr>
        <p:spPr>
          <a:xfrm>
            <a:off x="6572264" y="1214422"/>
            <a:ext cx="1796326" cy="738664"/>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各类人群</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  Sorts of groups</a:t>
            </a:r>
            <a:endParaRPr lang="zh-CN" altLang="en-US"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
        <p:nvSpPr>
          <p:cNvPr id="10" name="矩形 9"/>
          <p:cNvSpPr/>
          <p:nvPr/>
        </p:nvSpPr>
        <p:spPr>
          <a:xfrm>
            <a:off x="357158" y="1500174"/>
            <a:ext cx="4123949" cy="369332"/>
          </a:xfrm>
          <a:prstGeom prst="rect">
            <a:avLst/>
          </a:prstGeom>
        </p:spPr>
        <p:txBody>
          <a:bodyPr wrap="none">
            <a:spAutoFit/>
          </a:bodyPr>
          <a:lstStyle/>
          <a:p>
            <a:pPr fontAlgn="auto">
              <a:spcBef>
                <a:spcPts val="0"/>
              </a:spcBef>
              <a:spcAft>
                <a:spcPts val="0"/>
              </a:spcAft>
              <a:defRPr/>
            </a:pPr>
            <a:r>
              <a:rPr lang="en-US" altLang="zh-CN" b="1"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Equality,Free of Charge and No-barrier</a:t>
            </a:r>
            <a:endParaRPr lang="zh-CN" altLang="en-US" b="1" dirty="0">
              <a:gradFill>
                <a:gsLst>
                  <a:gs pos="0">
                    <a:srgbClr val="FFCC66"/>
                  </a:gs>
                  <a:gs pos="100000">
                    <a:srgbClr val="FFFF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 calcmode="lin" valueType="num">
                                      <p:cBhvr>
                                        <p:cTn id="9" dur="500" fill="hold"/>
                                        <p:tgtEl>
                                          <p:spTgt spid="2051"/>
                                        </p:tgtEl>
                                        <p:attrNameLst>
                                          <p:attrName>style.rotation</p:attrName>
                                        </p:attrNameLst>
                                      </p:cBhvr>
                                      <p:tavLst>
                                        <p:tav tm="0">
                                          <p:val>
                                            <p:fltVal val="90"/>
                                          </p:val>
                                        </p:tav>
                                        <p:tav tm="100000">
                                          <p:val>
                                            <p:fltVal val="0"/>
                                          </p:val>
                                        </p:tav>
                                      </p:tavLst>
                                    </p:anim>
                                    <p:animEffect transition="in" filter="fade">
                                      <p:cBhvr>
                                        <p:cTn id="10" dur="500"/>
                                        <p:tgtEl>
                                          <p:spTgt spid="2051"/>
                                        </p:tgtEl>
                                      </p:cBhvr>
                                    </p:animEffect>
                                  </p:childTnLst>
                                </p:cTn>
                              </p:par>
                            </p:childTnLst>
                          </p:cTn>
                        </p:par>
                        <p:par>
                          <p:cTn id="11" fill="hold">
                            <p:stCondLst>
                              <p:cond delay="5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 calcmode="lin" valueType="num">
                                      <p:cBhvr>
                                        <p:cTn id="16" dur="500" fill="hold"/>
                                        <p:tgtEl>
                                          <p:spTgt spid="2052"/>
                                        </p:tgtEl>
                                        <p:attrNameLst>
                                          <p:attrName>style.rotation</p:attrName>
                                        </p:attrNameLst>
                                      </p:cBhvr>
                                      <p:tavLst>
                                        <p:tav tm="0">
                                          <p:val>
                                            <p:fltVal val="90"/>
                                          </p:val>
                                        </p:tav>
                                        <p:tav tm="100000">
                                          <p:val>
                                            <p:fltVal val="0"/>
                                          </p:val>
                                        </p:tav>
                                      </p:tavLst>
                                    </p:anim>
                                    <p:animEffect transition="in" filter="fade">
                                      <p:cBhvr>
                                        <p:cTn id="17" dur="500"/>
                                        <p:tgtEl>
                                          <p:spTgt spid="2052"/>
                                        </p:tgtEl>
                                      </p:cBhvr>
                                    </p:animEffect>
                                  </p:childTnLst>
                                </p:cTn>
                              </p:par>
                            </p:childTnLst>
                          </p:cTn>
                        </p:par>
                        <p:par>
                          <p:cTn id="18" fill="hold">
                            <p:stCondLst>
                              <p:cond delay="1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053"/>
                                        </p:tgtEl>
                                        <p:attrNameLst>
                                          <p:attrName>style.visibility</p:attrName>
                                        </p:attrNameLst>
                                      </p:cBhvr>
                                      <p:to>
                                        <p:strVal val="visible"/>
                                      </p:to>
                                    </p:set>
                                    <p:anim calcmode="lin" valueType="num">
                                      <p:cBhvr>
                                        <p:cTn id="21" dur="500" fill="hold"/>
                                        <p:tgtEl>
                                          <p:spTgt spid="2053"/>
                                        </p:tgtEl>
                                        <p:attrNameLst>
                                          <p:attrName>ppt_w</p:attrName>
                                        </p:attrNameLst>
                                      </p:cBhvr>
                                      <p:tavLst>
                                        <p:tav tm="0">
                                          <p:val>
                                            <p:fltVal val="0"/>
                                          </p:val>
                                        </p:tav>
                                        <p:tav tm="100000">
                                          <p:val>
                                            <p:strVal val="#ppt_w"/>
                                          </p:val>
                                        </p:tav>
                                      </p:tavLst>
                                    </p:anim>
                                    <p:anim calcmode="lin" valueType="num">
                                      <p:cBhvr>
                                        <p:cTn id="22" dur="500" fill="hold"/>
                                        <p:tgtEl>
                                          <p:spTgt spid="2053"/>
                                        </p:tgtEl>
                                        <p:attrNameLst>
                                          <p:attrName>ppt_h</p:attrName>
                                        </p:attrNameLst>
                                      </p:cBhvr>
                                      <p:tavLst>
                                        <p:tav tm="0">
                                          <p:val>
                                            <p:fltVal val="0"/>
                                          </p:val>
                                        </p:tav>
                                        <p:tav tm="100000">
                                          <p:val>
                                            <p:strVal val="#ppt_h"/>
                                          </p:val>
                                        </p:tav>
                                      </p:tavLst>
                                    </p:anim>
                                    <p:anim calcmode="lin" valueType="num">
                                      <p:cBhvr>
                                        <p:cTn id="23" dur="500" fill="hold"/>
                                        <p:tgtEl>
                                          <p:spTgt spid="2053"/>
                                        </p:tgtEl>
                                        <p:attrNameLst>
                                          <p:attrName>style.rotation</p:attrName>
                                        </p:attrNameLst>
                                      </p:cBhvr>
                                      <p:tavLst>
                                        <p:tav tm="0">
                                          <p:val>
                                            <p:fltVal val="90"/>
                                          </p:val>
                                        </p:tav>
                                        <p:tav tm="100000">
                                          <p:val>
                                            <p:fltVal val="0"/>
                                          </p:val>
                                        </p:tav>
                                      </p:tavLst>
                                    </p:anim>
                                    <p:animEffect transition="in" filter="fade">
                                      <p:cBhvr>
                                        <p:cTn id="24" dur="500"/>
                                        <p:tgtEl>
                                          <p:spTgt spid="2053"/>
                                        </p:tgtEl>
                                      </p:cBhvr>
                                    </p:animEffect>
                                  </p:childTnLst>
                                </p:cTn>
                              </p:par>
                            </p:childTnLst>
                          </p:cTn>
                        </p:par>
                        <p:par>
                          <p:cTn id="25" fill="hold">
                            <p:stCondLst>
                              <p:cond delay="15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054"/>
                                        </p:tgtEl>
                                        <p:attrNameLst>
                                          <p:attrName>style.visibility</p:attrName>
                                        </p:attrNameLst>
                                      </p:cBhvr>
                                      <p:to>
                                        <p:strVal val="visible"/>
                                      </p:to>
                                    </p:set>
                                    <p:anim calcmode="lin" valueType="num">
                                      <p:cBhvr>
                                        <p:cTn id="28" dur="500" fill="hold"/>
                                        <p:tgtEl>
                                          <p:spTgt spid="2054"/>
                                        </p:tgtEl>
                                        <p:attrNameLst>
                                          <p:attrName>ppt_w</p:attrName>
                                        </p:attrNameLst>
                                      </p:cBhvr>
                                      <p:tavLst>
                                        <p:tav tm="0">
                                          <p:val>
                                            <p:fltVal val="0"/>
                                          </p:val>
                                        </p:tav>
                                        <p:tav tm="100000">
                                          <p:val>
                                            <p:strVal val="#ppt_w"/>
                                          </p:val>
                                        </p:tav>
                                      </p:tavLst>
                                    </p:anim>
                                    <p:anim calcmode="lin" valueType="num">
                                      <p:cBhvr>
                                        <p:cTn id="29" dur="500" fill="hold"/>
                                        <p:tgtEl>
                                          <p:spTgt spid="2054"/>
                                        </p:tgtEl>
                                        <p:attrNameLst>
                                          <p:attrName>ppt_h</p:attrName>
                                        </p:attrNameLst>
                                      </p:cBhvr>
                                      <p:tavLst>
                                        <p:tav tm="0">
                                          <p:val>
                                            <p:fltVal val="0"/>
                                          </p:val>
                                        </p:tav>
                                        <p:tav tm="100000">
                                          <p:val>
                                            <p:strVal val="#ppt_h"/>
                                          </p:val>
                                        </p:tav>
                                      </p:tavLst>
                                    </p:anim>
                                    <p:anim calcmode="lin" valueType="num">
                                      <p:cBhvr>
                                        <p:cTn id="30" dur="500" fill="hold"/>
                                        <p:tgtEl>
                                          <p:spTgt spid="2054"/>
                                        </p:tgtEl>
                                        <p:attrNameLst>
                                          <p:attrName>style.rotation</p:attrName>
                                        </p:attrNameLst>
                                      </p:cBhvr>
                                      <p:tavLst>
                                        <p:tav tm="0">
                                          <p:val>
                                            <p:fltVal val="90"/>
                                          </p:val>
                                        </p:tav>
                                        <p:tav tm="100000">
                                          <p:val>
                                            <p:fltVal val="0"/>
                                          </p:val>
                                        </p:tav>
                                      </p:tavLst>
                                    </p:anim>
                                    <p:animEffect transition="in" filter="fade">
                                      <p:cBhvr>
                                        <p:cTn id="31" dur="500"/>
                                        <p:tgtEl>
                                          <p:spTgt spid="2054"/>
                                        </p:tgtEl>
                                      </p:cBhvr>
                                    </p:animEffect>
                                  </p:childTnLst>
                                </p:cTn>
                              </p:par>
                            </p:childTnLst>
                          </p:cTn>
                        </p:par>
                        <p:par>
                          <p:cTn id="32" fill="hold">
                            <p:stCondLst>
                              <p:cond delay="2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050"/>
                                        </p:tgtEl>
                                        <p:attrNameLst>
                                          <p:attrName>style.visibility</p:attrName>
                                        </p:attrNameLst>
                                      </p:cBhvr>
                                      <p:to>
                                        <p:strVal val="visible"/>
                                      </p:to>
                                    </p:set>
                                    <p:anim calcmode="lin" valueType="num">
                                      <p:cBhvr>
                                        <p:cTn id="35" dur="500" fill="hold"/>
                                        <p:tgtEl>
                                          <p:spTgt spid="2050"/>
                                        </p:tgtEl>
                                        <p:attrNameLst>
                                          <p:attrName>ppt_w</p:attrName>
                                        </p:attrNameLst>
                                      </p:cBhvr>
                                      <p:tavLst>
                                        <p:tav tm="0">
                                          <p:val>
                                            <p:fltVal val="0"/>
                                          </p:val>
                                        </p:tav>
                                        <p:tav tm="100000">
                                          <p:val>
                                            <p:strVal val="#ppt_w"/>
                                          </p:val>
                                        </p:tav>
                                      </p:tavLst>
                                    </p:anim>
                                    <p:anim calcmode="lin" valueType="num">
                                      <p:cBhvr>
                                        <p:cTn id="36" dur="500" fill="hold"/>
                                        <p:tgtEl>
                                          <p:spTgt spid="2050"/>
                                        </p:tgtEl>
                                        <p:attrNameLst>
                                          <p:attrName>ppt_h</p:attrName>
                                        </p:attrNameLst>
                                      </p:cBhvr>
                                      <p:tavLst>
                                        <p:tav tm="0">
                                          <p:val>
                                            <p:fltVal val="0"/>
                                          </p:val>
                                        </p:tav>
                                        <p:tav tm="100000">
                                          <p:val>
                                            <p:strVal val="#ppt_h"/>
                                          </p:val>
                                        </p:tav>
                                      </p:tavLst>
                                    </p:anim>
                                    <p:anim calcmode="lin" valueType="num">
                                      <p:cBhvr>
                                        <p:cTn id="37" dur="500" fill="hold"/>
                                        <p:tgtEl>
                                          <p:spTgt spid="2050"/>
                                        </p:tgtEl>
                                        <p:attrNameLst>
                                          <p:attrName>style.rotation</p:attrName>
                                        </p:attrNameLst>
                                      </p:cBhvr>
                                      <p:tavLst>
                                        <p:tav tm="0">
                                          <p:val>
                                            <p:fltVal val="90"/>
                                          </p:val>
                                        </p:tav>
                                        <p:tav tm="100000">
                                          <p:val>
                                            <p:fltVal val="0"/>
                                          </p:val>
                                        </p:tav>
                                      </p:tavLst>
                                    </p:anim>
                                    <p:animEffect transition="in" filter="fade">
                                      <p:cBhvr>
                                        <p:cTn id="38" dur="500"/>
                                        <p:tgtEl>
                                          <p:spTgt spid="2050"/>
                                        </p:tgtEl>
                                      </p:cBhvr>
                                    </p:animEffect>
                                  </p:childTnLst>
                                </p:cTn>
                              </p:par>
                            </p:childTnLst>
                          </p:cTn>
                        </p:par>
                        <p:par>
                          <p:cTn id="39" fill="hold">
                            <p:stCondLst>
                              <p:cond delay="2500"/>
                            </p:stCondLst>
                            <p:childTnLst>
                              <p:par>
                                <p:cTn id="40" presetID="31" presetClass="entr" presetSubtype="0" fill="hold" nodeType="afterEffect">
                                  <p:stCondLst>
                                    <p:cond delay="0"/>
                                  </p:stCondLst>
                                  <p:iterate type="lt">
                                    <p:tmPct val="5000"/>
                                  </p:iterate>
                                  <p:childTnLst>
                                    <p:set>
                                      <p:cBhvr>
                                        <p:cTn id="41" dur="1" fill="hold">
                                          <p:stCondLst>
                                            <p:cond delay="0"/>
                                          </p:stCondLst>
                                        </p:cTn>
                                        <p:tgtEl>
                                          <p:spTgt spid="2055"/>
                                        </p:tgtEl>
                                        <p:attrNameLst>
                                          <p:attrName>style.visibility</p:attrName>
                                        </p:attrNameLst>
                                      </p:cBhvr>
                                      <p:to>
                                        <p:strVal val="visible"/>
                                      </p:to>
                                    </p:set>
                                    <p:anim calcmode="lin" valueType="num">
                                      <p:cBhvr>
                                        <p:cTn id="42" dur="500" fill="hold"/>
                                        <p:tgtEl>
                                          <p:spTgt spid="2055"/>
                                        </p:tgtEl>
                                        <p:attrNameLst>
                                          <p:attrName>ppt_w</p:attrName>
                                        </p:attrNameLst>
                                      </p:cBhvr>
                                      <p:tavLst>
                                        <p:tav tm="0">
                                          <p:val>
                                            <p:fltVal val="0"/>
                                          </p:val>
                                        </p:tav>
                                        <p:tav tm="100000">
                                          <p:val>
                                            <p:strVal val="#ppt_w"/>
                                          </p:val>
                                        </p:tav>
                                      </p:tavLst>
                                    </p:anim>
                                    <p:anim calcmode="lin" valueType="num">
                                      <p:cBhvr>
                                        <p:cTn id="43" dur="500" fill="hold"/>
                                        <p:tgtEl>
                                          <p:spTgt spid="2055"/>
                                        </p:tgtEl>
                                        <p:attrNameLst>
                                          <p:attrName>ppt_h</p:attrName>
                                        </p:attrNameLst>
                                      </p:cBhvr>
                                      <p:tavLst>
                                        <p:tav tm="0">
                                          <p:val>
                                            <p:fltVal val="0"/>
                                          </p:val>
                                        </p:tav>
                                        <p:tav tm="100000">
                                          <p:val>
                                            <p:strVal val="#ppt_h"/>
                                          </p:val>
                                        </p:tav>
                                      </p:tavLst>
                                    </p:anim>
                                    <p:anim calcmode="lin" valueType="num">
                                      <p:cBhvr>
                                        <p:cTn id="44" dur="500" fill="hold"/>
                                        <p:tgtEl>
                                          <p:spTgt spid="2055"/>
                                        </p:tgtEl>
                                        <p:attrNameLst>
                                          <p:attrName>style.rotation</p:attrName>
                                        </p:attrNameLst>
                                      </p:cBhvr>
                                      <p:tavLst>
                                        <p:tav tm="0">
                                          <p:val>
                                            <p:fltVal val="90"/>
                                          </p:val>
                                        </p:tav>
                                        <p:tav tm="100000">
                                          <p:val>
                                            <p:fltVal val="0"/>
                                          </p:val>
                                        </p:tav>
                                      </p:tavLst>
                                    </p:anim>
                                    <p:animEffect transition="in" filter="fade">
                                      <p:cBhvr>
                                        <p:cTn id="45"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42942" y="363660"/>
            <a:ext cx="8521498" cy="5802089"/>
            <a:chOff x="642942" y="363660"/>
            <a:chExt cx="8521498" cy="5802089"/>
          </a:xfrm>
        </p:grpSpPr>
        <p:pic>
          <p:nvPicPr>
            <p:cNvPr id="3074" name="Picture 2"/>
            <p:cNvPicPr>
              <a:picLocks noChangeAspect="1" noChangeArrowheads="1"/>
            </p:cNvPicPr>
            <p:nvPr/>
          </p:nvPicPr>
          <p:blipFill>
            <a:blip r:embed="rId2"/>
            <a:srcRect/>
            <a:stretch>
              <a:fillRect/>
            </a:stretch>
          </p:blipFill>
          <p:spPr bwMode="auto">
            <a:xfrm>
              <a:off x="642942" y="1142984"/>
              <a:ext cx="7929586" cy="5022765"/>
            </a:xfrm>
            <a:prstGeom prst="rect">
              <a:avLst/>
            </a:prstGeom>
            <a:noFill/>
            <a:ln w="9525">
              <a:noFill/>
              <a:miter lim="800000"/>
              <a:headEnd/>
              <a:tailEnd/>
            </a:ln>
          </p:spPr>
        </p:pic>
        <p:sp>
          <p:nvSpPr>
            <p:cNvPr id="3" name="矩形 2"/>
            <p:cNvSpPr/>
            <p:nvPr/>
          </p:nvSpPr>
          <p:spPr>
            <a:xfrm>
              <a:off x="3143240" y="363660"/>
              <a:ext cx="6021200" cy="707886"/>
            </a:xfrm>
            <a:prstGeom prst="rect">
              <a:avLst/>
            </a:prstGeom>
          </p:spPr>
          <p:txBody>
            <a:bodyPr wrap="none">
              <a:spAutoFit/>
            </a:bodyPr>
            <a:lstStyle/>
            <a:p>
              <a:pPr fontAlgn="auto">
                <a:spcBef>
                  <a:spcPts val="0"/>
                </a:spcBef>
                <a:spcAft>
                  <a:spcPts val="0"/>
                </a:spcAft>
                <a:defRPr/>
              </a:pPr>
              <a:r>
                <a:rPr lang="zh-CN" altLang="en-US" sz="2400" dirty="0" smtClean="0">
                  <a:gradFill>
                    <a:gsLst>
                      <a:gs pos="0">
                        <a:srgbClr val="FFCC66"/>
                      </a:gs>
                      <a:gs pos="100000">
                        <a:srgbClr val="FFFF00"/>
                      </a:gs>
                    </a:gsLst>
                    <a:lin ang="16200000" scaled="1"/>
                  </a:gradFill>
                  <a:effectLst>
                    <a:outerShdw blurRad="38100" dist="38100" dir="2700000" algn="tl">
                      <a:srgbClr val="000000">
                        <a:alpha val="43137"/>
                      </a:srgbClr>
                    </a:outerShdw>
                  </a:effectLst>
                  <a:latin typeface="方正大标宋简体" pitchFamily="2" charset="-122"/>
                  <a:ea typeface="方正大标宋简体" pitchFamily="2" charset="-122"/>
                </a:rPr>
                <a:t>           </a:t>
              </a:r>
              <a:r>
                <a:rPr lang="zh-CN" altLang="en-US"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rPr>
                <a:t>市区分馆、基层点分布图</a:t>
              </a:r>
              <a:endParaRPr lang="en-US" altLang="zh-CN" sz="2400"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0"/>
                </a:spcBef>
                <a:spcAft>
                  <a:spcPts val="0"/>
                </a:spcAft>
                <a:defRPr/>
              </a:pPr>
              <a:r>
                <a:rPr lang="en-US" altLang="zh-CN" sz="1600" b="1" dirty="0" smtClean="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rPr>
                <a:t>Distribution Map of City Branch Library and Grass Roots Points  </a:t>
              </a:r>
              <a:endParaRPr lang="zh-CN" altLang="en-US" sz="1600" b="1" dirty="0">
                <a:gradFill>
                  <a:gsLst>
                    <a:gs pos="0">
                      <a:srgbClr val="FFCC66"/>
                    </a:gs>
                    <a:gs pos="100000">
                      <a:srgbClr val="FFC000"/>
                    </a:gs>
                  </a:gsLst>
                  <a:lin ang="16200000" scaled="1"/>
                </a:gradFill>
                <a:effectLst>
                  <a:outerShdw blurRad="38100" dist="38100" dir="2700000" algn="tl">
                    <a:srgbClr val="000000">
                      <a:alpha val="43137"/>
                    </a:srgbClr>
                  </a:outerShdw>
                </a:effectLst>
                <a:latin typeface="Times New Roman" pitchFamily="18" charset="0"/>
                <a:ea typeface="方正大标宋简体" pitchFamily="2" charset="-122"/>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1967</TotalTime>
  <Words>827</Words>
  <Application>Microsoft Office PowerPoint</Application>
  <PresentationFormat>全屏显示(4:3)</PresentationFormat>
  <Paragraphs>136</Paragraphs>
  <Slides>18</Slides>
  <Notes>5</Notes>
  <HiddenSlides>0</HiddenSlides>
  <MMClips>0</MMClips>
  <ScaleCrop>false</ScaleCrop>
  <HeadingPairs>
    <vt:vector size="4" baseType="variant">
      <vt:variant>
        <vt:lpstr>主题</vt:lpstr>
      </vt:variant>
      <vt:variant>
        <vt:i4>1</vt:i4>
      </vt:variant>
      <vt:variant>
        <vt:lpstr>幻灯片标题</vt:lpstr>
      </vt:variant>
      <vt:variant>
        <vt:i4>18</vt:i4>
      </vt:variant>
    </vt:vector>
  </HeadingPairs>
  <TitlesOfParts>
    <vt:vector size="19"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图书馆:公众的“第三文化空间”</dc:title>
  <dc:creator>rl</dc:creator>
  <cp:lastModifiedBy>雨林木风</cp:lastModifiedBy>
  <cp:revision>245</cp:revision>
  <dcterms:created xsi:type="dcterms:W3CDTF">2011-06-02T06:04:29Z</dcterms:created>
  <dcterms:modified xsi:type="dcterms:W3CDTF">2011-06-19T16:52:05Z</dcterms:modified>
</cp:coreProperties>
</file>