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90" r:id="rId33"/>
    <p:sldId id="291" r:id="rId34"/>
    <p:sldId id="292" r:id="rId3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C7C1A-B674-4DCF-9ABB-4323FE0BB56C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7CC9E-B3A7-4684-B692-21049D598B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5EEF-86CE-4BE9-9A08-1F639A68D496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9C2D-3E13-452C-AF29-E53DAAFD99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5EEF-86CE-4BE9-9A08-1F639A68D496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9C2D-3E13-452C-AF29-E53DAAFD99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5EEF-86CE-4BE9-9A08-1F639A68D496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9C2D-3E13-452C-AF29-E53DAAFD99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5EEF-86CE-4BE9-9A08-1F639A68D496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9C2D-3E13-452C-AF29-E53DAAFD99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5EEF-86CE-4BE9-9A08-1F639A68D496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9C2D-3E13-452C-AF29-E53DAAFD99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5EEF-86CE-4BE9-9A08-1F639A68D496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9C2D-3E13-452C-AF29-E53DAAFD99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5EEF-86CE-4BE9-9A08-1F639A68D496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9C2D-3E13-452C-AF29-E53DAAFD99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5EEF-86CE-4BE9-9A08-1F639A68D496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9C2D-3E13-452C-AF29-E53DAAFD99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5EEF-86CE-4BE9-9A08-1F639A68D496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9C2D-3E13-452C-AF29-E53DAAFD99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5EEF-86CE-4BE9-9A08-1F639A68D496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9C2D-3E13-452C-AF29-E53DAAFD99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5EEF-86CE-4BE9-9A08-1F639A68D496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9C2D-3E13-452C-AF29-E53DAAFD99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25EEF-86CE-4BE9-9A08-1F639A68D496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9C2D-3E13-452C-AF29-E53DAAFD994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Does Freedom of Information Exist in the Internet World?</a:t>
            </a:r>
            <a:r>
              <a:rPr lang="da-DK" dirty="0"/>
              <a:t/>
            </a:r>
            <a:br>
              <a:rPr lang="da-DK" dirty="0"/>
            </a:b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Contribution to the discussion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Harald von Hielmcrone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will also be difficult to control conditions for access and </a:t>
            </a:r>
            <a:r>
              <a:rPr lang="en-GB" dirty="0" smtClean="0"/>
              <a:t>use</a:t>
            </a:r>
          </a:p>
          <a:p>
            <a:r>
              <a:rPr lang="en-GB" dirty="0" smtClean="0"/>
              <a:t>Use </a:t>
            </a:r>
            <a:r>
              <a:rPr lang="en-GB" dirty="0"/>
              <a:t>will depend on licence agreement, </a:t>
            </a:r>
            <a:endParaRPr lang="en-GB" dirty="0" smtClean="0"/>
          </a:p>
          <a:p>
            <a:pPr lvl="1"/>
            <a:r>
              <a:rPr lang="en-GB" dirty="0" smtClean="0"/>
              <a:t>and </a:t>
            </a:r>
            <a:r>
              <a:rPr lang="en-GB" dirty="0"/>
              <a:t>the publisher can dictate the conditions and enforce them by installing TPMs (Technical Protections Measures).</a:t>
            </a:r>
            <a:endParaRPr lang="da-DK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Removed </a:t>
            </a:r>
            <a:r>
              <a:rPr lang="en-GB" i="1" dirty="0" smtClean="0"/>
              <a:t>content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very difficult to detect whether content has been tampered </a:t>
            </a:r>
            <a:r>
              <a:rPr lang="en-GB" dirty="0" smtClean="0"/>
              <a:t>with</a:t>
            </a:r>
          </a:p>
          <a:p>
            <a:endParaRPr lang="en-GB" dirty="0"/>
          </a:p>
          <a:p>
            <a:r>
              <a:rPr lang="en-GB" dirty="0" smtClean="0"/>
              <a:t>It </a:t>
            </a:r>
            <a:r>
              <a:rPr lang="en-GB" dirty="0"/>
              <a:t>happens regularly that content is removed from the databases. </a:t>
            </a:r>
            <a:endParaRPr lang="en-GB" dirty="0" smtClean="0"/>
          </a:p>
          <a:p>
            <a:pPr lvl="1"/>
            <a:r>
              <a:rPr lang="en-GB" dirty="0" smtClean="0"/>
              <a:t>In </a:t>
            </a:r>
            <a:r>
              <a:rPr lang="en-GB" dirty="0"/>
              <a:t>many cases, the content will be available from another distributor, but sometimes it simply disappears.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</a:t>
            </a:r>
            <a:r>
              <a:rPr lang="en-GB" dirty="0"/>
              <a:t>author </a:t>
            </a:r>
            <a:r>
              <a:rPr lang="en-GB" dirty="0" smtClean="0"/>
              <a:t>may regard </a:t>
            </a:r>
            <a:r>
              <a:rPr lang="en-GB" dirty="0"/>
              <a:t>an earlier work as a youthful aberration whose contents or quality do not meet his present standards. </a:t>
            </a:r>
            <a:endParaRPr lang="en-GB" dirty="0" smtClean="0"/>
          </a:p>
          <a:p>
            <a:pPr lvl="1"/>
            <a:r>
              <a:rPr lang="en-GB" dirty="0" smtClean="0"/>
              <a:t>If </a:t>
            </a:r>
            <a:r>
              <a:rPr lang="en-GB" dirty="0"/>
              <a:t>the work is published in print, the author can do nothing about it. </a:t>
            </a:r>
            <a:endParaRPr lang="en-GB" dirty="0" smtClean="0"/>
          </a:p>
          <a:p>
            <a:pPr lvl="1"/>
            <a:r>
              <a:rPr lang="en-GB" dirty="0" smtClean="0"/>
              <a:t>If </a:t>
            </a:r>
            <a:r>
              <a:rPr lang="en-GB" dirty="0"/>
              <a:t>it is published electronically in a database, the work may simply be removed or be substituted with a new edition.</a:t>
            </a:r>
            <a:endParaRPr lang="da-DK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Privatisation of the digital </a:t>
            </a:r>
            <a:r>
              <a:rPr lang="en-GB" i="1" dirty="0" smtClean="0"/>
              <a:t>heritage 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 </a:t>
            </a:r>
            <a:r>
              <a:rPr lang="en-GB" dirty="0" smtClean="0"/>
              <a:t>many </a:t>
            </a:r>
            <a:r>
              <a:rPr lang="en-GB" dirty="0"/>
              <a:t>countries large-scale digitisation </a:t>
            </a:r>
            <a:r>
              <a:rPr lang="en-GB" dirty="0" smtClean="0"/>
              <a:t>requires </a:t>
            </a:r>
            <a:r>
              <a:rPr lang="en-GB" dirty="0"/>
              <a:t>private entrepreneurs (e.g. Google), or public / private partnerships.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consequence is that private entrepreneurs </a:t>
            </a:r>
            <a:r>
              <a:rPr lang="en-GB" dirty="0" smtClean="0"/>
              <a:t>may </a:t>
            </a:r>
            <a:r>
              <a:rPr lang="en-GB" dirty="0"/>
              <a:t>be able to control conditions for access.</a:t>
            </a:r>
            <a:endParaRPr lang="da-DK" dirty="0"/>
          </a:p>
          <a:p>
            <a:endParaRPr lang="da-DK" dirty="0"/>
          </a:p>
          <a:p>
            <a:r>
              <a:rPr lang="en-GB" dirty="0" smtClean="0"/>
              <a:t>Except </a:t>
            </a:r>
            <a:r>
              <a:rPr lang="en-GB" dirty="0"/>
              <a:t>for a few countries there is </a:t>
            </a:r>
            <a:r>
              <a:rPr lang="en-GB" dirty="0" smtClean="0"/>
              <a:t>no political </a:t>
            </a:r>
            <a:r>
              <a:rPr lang="en-GB" dirty="0"/>
              <a:t>will to allocate the necessary funds. </a:t>
            </a:r>
            <a:endParaRPr lang="en-GB" dirty="0" smtClean="0"/>
          </a:p>
          <a:p>
            <a:pPr lvl="1"/>
            <a:r>
              <a:rPr lang="en-GB" dirty="0" smtClean="0"/>
              <a:t>Therefore</a:t>
            </a:r>
            <a:r>
              <a:rPr lang="en-GB" dirty="0"/>
              <a:t>, we will see large-scale privatisation of our literal heritage.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Internet and </a:t>
            </a:r>
            <a:r>
              <a:rPr lang="da-DK" b="1" dirty="0"/>
              <a:t>data protektion</a:t>
            </a:r>
            <a:endParaRPr lang="en-US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Increased awareness of the need to protect privacy </a:t>
            </a:r>
          </a:p>
          <a:p>
            <a:pPr lvl="1"/>
            <a:r>
              <a:rPr lang="en-GB" dirty="0" smtClean="0"/>
              <a:t>In the 1980’s, many countries introduced legislation to protect personal data. </a:t>
            </a:r>
            <a:endParaRPr lang="da-DK" dirty="0" smtClean="0"/>
          </a:p>
          <a:p>
            <a:endParaRPr lang="da-DK" dirty="0" smtClean="0"/>
          </a:p>
          <a:p>
            <a:r>
              <a:rPr lang="en-GB" dirty="0" smtClean="0"/>
              <a:t>Since then the development of the Internet and very efficient search machines have increased the political sensitivity of the issue</a:t>
            </a:r>
          </a:p>
          <a:p>
            <a:pPr lvl="1"/>
            <a:r>
              <a:rPr lang="en-GB" dirty="0" smtClean="0"/>
              <a:t>the need for even stricter data protection is often voiced.</a:t>
            </a:r>
            <a:endParaRPr lang="da-DK" dirty="0" smtClean="0"/>
          </a:p>
          <a:p>
            <a:endParaRPr lang="da-DK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European Union Directive 95/46/EC on the protection of personal data presents some serious problems.</a:t>
            </a:r>
          </a:p>
          <a:p>
            <a:endParaRPr lang="en-GB" dirty="0" smtClean="0"/>
          </a:p>
          <a:p>
            <a:r>
              <a:rPr lang="en-GB" dirty="0" smtClean="0"/>
              <a:t>The main problem is the extremely wide scope of the directive. </a:t>
            </a:r>
          </a:p>
          <a:p>
            <a:pPr lvl="1"/>
            <a:r>
              <a:rPr lang="en-GB" dirty="0" smtClean="0"/>
              <a:t>This is illustrated by the definitions of ‘personal data’ and ‘processing of personal data’ 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‘Personal data’ means any information relating to an identified or identifiable natural person (‘data subject’). </a:t>
            </a:r>
          </a:p>
          <a:p>
            <a:pPr lvl="0"/>
            <a:endParaRPr lang="en-GB" dirty="0" smtClean="0"/>
          </a:p>
          <a:p>
            <a:r>
              <a:rPr lang="en-GB" dirty="0" smtClean="0"/>
              <a:t>‘Processing of personal data’(‘processing’) shall mean any operation or set of operations which is performed upon personal data, whether or not by automatic means, such as: </a:t>
            </a:r>
          </a:p>
          <a:p>
            <a:pPr lvl="0"/>
            <a:endParaRPr lang="da-DK" dirty="0" smtClean="0"/>
          </a:p>
          <a:p>
            <a:pPr>
              <a:buNone/>
            </a:pP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dirty="0" smtClean="0"/>
              <a:t>collection, </a:t>
            </a:r>
          </a:p>
          <a:p>
            <a:pPr lvl="0"/>
            <a:r>
              <a:rPr lang="en-GB" dirty="0" smtClean="0"/>
              <a:t>recording, </a:t>
            </a:r>
          </a:p>
          <a:p>
            <a:pPr lvl="0"/>
            <a:r>
              <a:rPr lang="en-GB" dirty="0" smtClean="0"/>
              <a:t>organization, </a:t>
            </a:r>
          </a:p>
          <a:p>
            <a:pPr lvl="0"/>
            <a:r>
              <a:rPr lang="en-GB" dirty="0" smtClean="0"/>
              <a:t>storage, </a:t>
            </a:r>
          </a:p>
          <a:p>
            <a:pPr lvl="0"/>
            <a:r>
              <a:rPr lang="en-GB" dirty="0" smtClean="0"/>
              <a:t>adaptation or alteration, </a:t>
            </a:r>
          </a:p>
          <a:p>
            <a:pPr lvl="0"/>
            <a:r>
              <a:rPr lang="en-GB" dirty="0" smtClean="0"/>
              <a:t>retrieval, </a:t>
            </a:r>
          </a:p>
          <a:p>
            <a:pPr lvl="0"/>
            <a:r>
              <a:rPr lang="en-GB" dirty="0" smtClean="0"/>
              <a:t>consultation, </a:t>
            </a:r>
          </a:p>
          <a:p>
            <a:pPr lvl="0"/>
            <a:r>
              <a:rPr lang="en-GB" dirty="0" smtClean="0"/>
              <a:t>use,</a:t>
            </a:r>
          </a:p>
          <a:p>
            <a:pPr lvl="0"/>
            <a:r>
              <a:rPr lang="en-GB" dirty="0" smtClean="0"/>
              <a:t> disclosure by transmission, </a:t>
            </a:r>
          </a:p>
          <a:p>
            <a:pPr lvl="0"/>
            <a:r>
              <a:rPr lang="en-GB" dirty="0" smtClean="0"/>
              <a:t>dissemination or otherwise making available, </a:t>
            </a:r>
          </a:p>
          <a:p>
            <a:pPr lvl="0"/>
            <a:r>
              <a:rPr lang="en-GB" dirty="0" smtClean="0"/>
              <a:t>alignment or combination, </a:t>
            </a:r>
          </a:p>
          <a:p>
            <a:pPr lvl="0"/>
            <a:r>
              <a:rPr lang="en-GB" dirty="0" smtClean="0"/>
              <a:t>blocking, </a:t>
            </a:r>
          </a:p>
          <a:p>
            <a:pPr lvl="0"/>
            <a:r>
              <a:rPr lang="en-GB" dirty="0" smtClean="0"/>
              <a:t>erasure or destruction;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Rights of the data subject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The data subject should give his consent, and if the data are collected without the knowledge of the data subject, he should be informed, unless this is impossible in practice.</a:t>
            </a:r>
            <a:endParaRPr lang="da-DK" dirty="0" smtClean="0"/>
          </a:p>
          <a:p>
            <a:pPr lvl="0"/>
            <a:r>
              <a:rPr lang="en-GB" dirty="0" smtClean="0"/>
              <a:t>The data subject has the right to access the data</a:t>
            </a:r>
            <a:endParaRPr lang="da-DK" dirty="0" smtClean="0"/>
          </a:p>
          <a:p>
            <a:pPr lvl="0"/>
            <a:r>
              <a:rPr lang="en-GB" dirty="0" smtClean="0"/>
              <a:t>Inaccurate or incomplete data should be erased or rectified</a:t>
            </a:r>
            <a:endParaRPr lang="da-DK" dirty="0" smtClean="0"/>
          </a:p>
          <a:p>
            <a:pPr lvl="0"/>
            <a:r>
              <a:rPr lang="en-GB" dirty="0" smtClean="0"/>
              <a:t>The processing of sensitive data is prohibited. Sensitive data are personal data revealing </a:t>
            </a:r>
          </a:p>
          <a:p>
            <a:pPr lvl="1"/>
            <a:r>
              <a:rPr lang="en-GB" dirty="0" smtClean="0"/>
              <a:t>racial or ethnic origin, political opinions, religious or philosophical beliefs, trade-union membership, and data concerning health or sex life.</a:t>
            </a:r>
            <a:endParaRPr lang="da-DK" dirty="0" smtClean="0"/>
          </a:p>
          <a:p>
            <a:pPr lvl="0"/>
            <a:r>
              <a:rPr lang="en-GB" dirty="0" smtClean="0"/>
              <a:t>Access to sensitive personal data may only be given for research or statistical purposes.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exceptions to this, </a:t>
            </a:r>
          </a:p>
          <a:p>
            <a:pPr lvl="1"/>
            <a:r>
              <a:rPr lang="en-GB" dirty="0" smtClean="0"/>
              <a:t>and the Directive has a long list. </a:t>
            </a:r>
          </a:p>
          <a:p>
            <a:r>
              <a:rPr lang="en-GB" dirty="0" smtClean="0"/>
              <a:t>It even allows Member States, for reasons of substantial public interest, to lay down exceptions in addition to those laid down in the directive. </a:t>
            </a:r>
          </a:p>
          <a:p>
            <a:pPr lvl="1"/>
            <a:r>
              <a:rPr lang="en-GB" dirty="0" smtClean="0"/>
              <a:t>In such cases certain procedures have to be followed.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</a:t>
            </a:r>
            <a:r>
              <a:rPr lang="en-GB" dirty="0"/>
              <a:t>will focus on two issues: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consequences of electronic publishing for </a:t>
            </a:r>
            <a:r>
              <a:rPr lang="en-GB" dirty="0" smtClean="0"/>
              <a:t>libraries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freedom of information on the Internet</a:t>
            </a:r>
            <a:r>
              <a:rPr lang="en-GB" dirty="0" smtClean="0"/>
              <a:t>.</a:t>
            </a:r>
          </a:p>
          <a:p>
            <a:pPr lvl="1"/>
            <a:endParaRPr lang="da-DK" dirty="0" smtClean="0"/>
          </a:p>
          <a:p>
            <a:r>
              <a:rPr lang="da-DK" dirty="0" smtClean="0"/>
              <a:t> </a:t>
            </a:r>
            <a:r>
              <a:rPr lang="en-GB" dirty="0"/>
              <a:t> </a:t>
            </a:r>
            <a:r>
              <a:rPr lang="en-GB" dirty="0" smtClean="0"/>
              <a:t>In </a:t>
            </a:r>
            <a:r>
              <a:rPr lang="en-GB" dirty="0"/>
              <a:t>both cases we see </a:t>
            </a:r>
            <a:r>
              <a:rPr lang="en-GB" dirty="0" smtClean="0"/>
              <a:t>a </a:t>
            </a:r>
            <a:r>
              <a:rPr lang="en-GB" dirty="0"/>
              <a:t>tendency that </a:t>
            </a:r>
            <a:endParaRPr lang="en-GB" dirty="0" smtClean="0"/>
          </a:p>
          <a:p>
            <a:pPr lvl="1"/>
            <a:r>
              <a:rPr lang="en-GB" dirty="0" smtClean="0"/>
              <a:t>access </a:t>
            </a:r>
            <a:r>
              <a:rPr lang="en-GB" dirty="0"/>
              <a:t>to information is controlled by interests and forces outside of the libraries, and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freedom to access information is endangered.</a:t>
            </a:r>
            <a:endParaRPr lang="da-DK" dirty="0"/>
          </a:p>
          <a:p>
            <a:endParaRPr lang="da-DK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Sensitive information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internet contains lots of personal information, </a:t>
            </a:r>
          </a:p>
          <a:p>
            <a:pPr lvl="1"/>
            <a:r>
              <a:rPr lang="en-GB" dirty="0" smtClean="0"/>
              <a:t>and that a substantial proportion of this information is sensitive. </a:t>
            </a:r>
            <a:endParaRPr lang="da-DK" dirty="0" smtClean="0"/>
          </a:p>
          <a:p>
            <a:r>
              <a:rPr lang="en-GB" dirty="0" smtClean="0"/>
              <a:t>Therefore the harvesting of the internet, requires that </a:t>
            </a:r>
          </a:p>
          <a:p>
            <a:pPr lvl="1"/>
            <a:r>
              <a:rPr lang="en-GB" dirty="0" smtClean="0"/>
              <a:t>it is recognized to be of substantial public interest and </a:t>
            </a:r>
          </a:p>
          <a:p>
            <a:pPr lvl="1"/>
            <a:r>
              <a:rPr lang="en-GB" dirty="0" smtClean="0"/>
              <a:t>a special permission is granted either by national law or by the supervisory authority. 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Access to Internet </a:t>
            </a:r>
            <a:r>
              <a:rPr lang="da-DK" i="1" dirty="0" err="1" smtClean="0"/>
              <a:t>Archive</a:t>
            </a:r>
            <a:endParaRPr lang="da-DK" i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According to the directive 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personal data may only be accessed for research purposes and 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any access requires the permission by the supervisory authority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Digital retro conversion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Directive will probably apply also for personal data created in the process of digital retro conversion of printed material, e.g. newspapers, periodicals and books. 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Internet and law enforcement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enforcement of copyright on the internet has been considered difficult. </a:t>
            </a:r>
          </a:p>
          <a:p>
            <a:pPr lvl="1"/>
            <a:r>
              <a:rPr lang="en-GB" dirty="0" smtClean="0"/>
              <a:t>The illegal data are often placed on servers outside the jurisdiction of the country and is therefore out of reach. </a:t>
            </a:r>
          </a:p>
          <a:p>
            <a:r>
              <a:rPr lang="en-GB" dirty="0" smtClean="0"/>
              <a:t>However, recently users in Denmark were met by the following screen when trying to link to Pirate Bay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294" y="2693287"/>
            <a:ext cx="5737412" cy="23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Instead of trying to seize the illegal copies, rights holders succeeded in getting an injunction ordering the telecommunication companies to block access to the service provider. </a:t>
            </a:r>
          </a:p>
          <a:p>
            <a:pPr lvl="1"/>
            <a:r>
              <a:rPr lang="en-GB" dirty="0" smtClean="0"/>
              <a:t>As there are only a few telecommunication companies in Denmark this is a relatively simple operation.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may also block for third parties’ legal activities. </a:t>
            </a:r>
          </a:p>
          <a:p>
            <a:pPr lvl="1"/>
            <a:r>
              <a:rPr lang="en-GB" dirty="0" smtClean="0"/>
              <a:t>However, a third party who might be affected by the court order has no say in the court’s dealings with the injunction. </a:t>
            </a:r>
          </a:p>
          <a:p>
            <a:pPr lvl="1"/>
            <a:r>
              <a:rPr lang="en-GB" dirty="0" smtClean="0"/>
              <a:t>That is only an issue between the rights holder and the telecommunication company. </a:t>
            </a:r>
          </a:p>
          <a:p>
            <a:r>
              <a:rPr lang="en-GB" dirty="0" smtClean="0"/>
              <a:t>Undesirable consequences for third parties are not considered by the court. 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Virtual </a:t>
            </a:r>
            <a:r>
              <a:rPr lang="en-GB" i="1" dirty="0" err="1" smtClean="0"/>
              <a:t>Schengen</a:t>
            </a:r>
            <a:r>
              <a:rPr lang="en-GB" i="1" dirty="0" smtClean="0"/>
              <a:t> Border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Virtual </a:t>
            </a:r>
            <a:r>
              <a:rPr lang="en-GB" dirty="0" err="1" smtClean="0"/>
              <a:t>Schengen</a:t>
            </a:r>
            <a:r>
              <a:rPr lang="en-GB" dirty="0" smtClean="0"/>
              <a:t> Border is contemplated by the </a:t>
            </a:r>
            <a:r>
              <a:rPr lang="en-GB" i="1" dirty="0" smtClean="0"/>
              <a:t>Law Enforcement Working Party (</a:t>
            </a:r>
            <a:r>
              <a:rPr lang="en-GB" dirty="0" smtClean="0"/>
              <a:t>LEWP). </a:t>
            </a:r>
          </a:p>
          <a:p>
            <a:r>
              <a:rPr lang="en-GB" dirty="0" smtClean="0"/>
              <a:t>LEWP is a working Group within the domain ‘Justice and Home Affairs’ of the Council of the European Union. </a:t>
            </a:r>
          </a:p>
          <a:p>
            <a:r>
              <a:rPr lang="en-GB" dirty="0" smtClean="0"/>
              <a:t>In the minutes from a meeting held the 17</a:t>
            </a:r>
            <a:r>
              <a:rPr lang="en-GB" baseline="30000" dirty="0" smtClean="0"/>
              <a:t>th</a:t>
            </a:r>
            <a:r>
              <a:rPr lang="en-GB" dirty="0" smtClean="0"/>
              <a:t> of February, we can read under the heading of “Cybercrime”</a:t>
            </a: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“The Presidency of the LEWP presented its intention to propose concrete measures towards creating a single secure European cyberspace with a certain "virtual </a:t>
            </a:r>
            <a:r>
              <a:rPr lang="en-GB" dirty="0" err="1" smtClean="0"/>
              <a:t>Schengen</a:t>
            </a:r>
            <a:r>
              <a:rPr lang="en-GB" dirty="0" smtClean="0"/>
              <a:t> border" and "virtual access points" whereby the Internet Service Providers (ISP) would block illicit contents on the basis of the EU "black-list".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1920081"/>
            <a:ext cx="57721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main headlines of my presentation are</a:t>
            </a:r>
            <a:endParaRPr lang="da-DK" dirty="0"/>
          </a:p>
          <a:p>
            <a:pPr>
              <a:buNone/>
            </a:pPr>
            <a:endParaRPr lang="da-DK" dirty="0"/>
          </a:p>
          <a:p>
            <a:pPr lvl="1"/>
            <a:r>
              <a:rPr lang="en-GB" dirty="0"/>
              <a:t>Publishing and libraries</a:t>
            </a:r>
            <a:endParaRPr lang="da-DK" dirty="0"/>
          </a:p>
          <a:p>
            <a:pPr lvl="1"/>
            <a:r>
              <a:rPr lang="en-GB" dirty="0"/>
              <a:t>Privatization of control</a:t>
            </a:r>
            <a:endParaRPr lang="da-DK" dirty="0"/>
          </a:p>
          <a:p>
            <a:pPr lvl="1"/>
            <a:r>
              <a:rPr lang="en-GB" dirty="0"/>
              <a:t>Internet and data protection</a:t>
            </a:r>
            <a:endParaRPr lang="da-DK" dirty="0"/>
          </a:p>
          <a:p>
            <a:pPr lvl="1"/>
            <a:r>
              <a:rPr lang="en-GB" dirty="0"/>
              <a:t>Internet and law enforcement</a:t>
            </a:r>
            <a:endParaRPr lang="da-DK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7" y="1948656"/>
            <a:ext cx="576262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7" y="1958181"/>
            <a:ext cx="57626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7" y="1772444"/>
            <a:ext cx="57626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Notice how </a:t>
            </a:r>
          </a:p>
          <a:p>
            <a:pPr lvl="1"/>
            <a:r>
              <a:rPr lang="en-GB" dirty="0" smtClean="0"/>
              <a:t>”illicit content” becomes “illegal content” which develops into “paedophile content” and how this paves the way for “other types of crimes”.</a:t>
            </a:r>
            <a:endParaRPr lang="da-DK" dirty="0" smtClean="0"/>
          </a:p>
          <a:p>
            <a:r>
              <a:rPr lang="en-GB" dirty="0" smtClean="0"/>
              <a:t>And the suggestive picture of a piece of soap </a:t>
            </a:r>
          </a:p>
          <a:p>
            <a:pPr lvl="1"/>
            <a:r>
              <a:rPr lang="en-GB" dirty="0" smtClean="0"/>
              <a:t>suggesting how we are all cooperating in cleansing the European Cyberspace.</a:t>
            </a:r>
            <a:endParaRPr lang="da-DK" dirty="0" smtClean="0"/>
          </a:p>
          <a:p>
            <a:pPr>
              <a:buNone/>
            </a:pP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da-DK" dirty="0" smtClean="0"/>
          </a:p>
          <a:p>
            <a:pPr algn="ctr">
              <a:buNone/>
            </a:pPr>
            <a:endParaRPr lang="da-DK" dirty="0" smtClean="0"/>
          </a:p>
          <a:p>
            <a:pPr algn="ctr">
              <a:buNone/>
            </a:pPr>
            <a:r>
              <a:rPr lang="da-DK" dirty="0" err="1" smtClean="0"/>
              <a:t>Thank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for </a:t>
            </a:r>
            <a:r>
              <a:rPr lang="da-DK" dirty="0" err="1" smtClean="0"/>
              <a:t>your</a:t>
            </a:r>
            <a:r>
              <a:rPr lang="da-DK" dirty="0" smtClean="0"/>
              <a:t> attention.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Publishing and </a:t>
            </a:r>
            <a:r>
              <a:rPr lang="en-GB" b="1" dirty="0" smtClean="0"/>
              <a:t>libraries</a:t>
            </a:r>
            <a:endParaRPr lang="en-US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Scientific </a:t>
            </a:r>
            <a:r>
              <a:rPr lang="en-GB" dirty="0"/>
              <a:t>journals are primarily published in electronic formats and distributed in packages, compiled either by the publisher or by distributing agencies. </a:t>
            </a:r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see the same development with books.</a:t>
            </a:r>
            <a:endParaRPr lang="da-DK" dirty="0"/>
          </a:p>
          <a:p>
            <a:r>
              <a:rPr lang="en-GB" dirty="0" smtClean="0"/>
              <a:t>It is convenient and reduces transactions costs subscribe to packages of journal articles or book databases.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Mainstream products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problem however, is the same as with television: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supplier decides what is in the package, and he may not be interested in distributing infrequently used material. </a:t>
            </a:r>
            <a:endParaRPr lang="en-GB" dirty="0" smtClean="0"/>
          </a:p>
          <a:p>
            <a:pPr lvl="1"/>
            <a:r>
              <a:rPr lang="en-GB" dirty="0" smtClean="0"/>
              <a:t>It </a:t>
            </a:r>
            <a:r>
              <a:rPr lang="en-GB" dirty="0"/>
              <a:t>fills up the database and does not give much revenue. </a:t>
            </a:r>
            <a:endParaRPr lang="en-GB" dirty="0" smtClean="0"/>
          </a:p>
          <a:p>
            <a:pPr lvl="1"/>
            <a:r>
              <a:rPr lang="en-GB" dirty="0" smtClean="0"/>
              <a:t>Risk that libraries only distribute mainstream products.</a:t>
            </a:r>
            <a:endParaRPr lang="da-DK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From Collections to </a:t>
            </a:r>
            <a:r>
              <a:rPr lang="en-GB" i="1" dirty="0" smtClean="0"/>
              <a:t>Connections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Acquisitions are substituted by subscriptions. </a:t>
            </a:r>
            <a:endParaRPr lang="en-GB" dirty="0" smtClean="0"/>
          </a:p>
          <a:p>
            <a:pPr lvl="1"/>
            <a:r>
              <a:rPr lang="en-GB" dirty="0" smtClean="0"/>
              <a:t>Libraries </a:t>
            </a:r>
            <a:r>
              <a:rPr lang="en-GB" dirty="0"/>
              <a:t>subscribe to an internet access-point at the publisher or distributor’s database. </a:t>
            </a:r>
            <a:endParaRPr lang="en-GB" dirty="0" smtClean="0"/>
          </a:p>
          <a:p>
            <a:pPr lvl="1"/>
            <a:endParaRPr lang="da-DK" dirty="0"/>
          </a:p>
          <a:p>
            <a:r>
              <a:rPr lang="en-GB" dirty="0" smtClean="0"/>
              <a:t>Libraries move </a:t>
            </a:r>
            <a:r>
              <a:rPr lang="en-GB" dirty="0"/>
              <a:t>from having collections to having connections. </a:t>
            </a:r>
            <a:endParaRPr lang="en-GB" dirty="0" smtClean="0"/>
          </a:p>
          <a:p>
            <a:pPr lvl="1"/>
            <a:r>
              <a:rPr lang="en-GB" dirty="0" smtClean="0"/>
              <a:t>This </a:t>
            </a:r>
            <a:r>
              <a:rPr lang="en-GB" dirty="0"/>
              <a:t>move is not </a:t>
            </a:r>
            <a:r>
              <a:rPr lang="en-GB" dirty="0" smtClean="0"/>
              <a:t>fully </a:t>
            </a:r>
            <a:r>
              <a:rPr lang="en-GB" dirty="0"/>
              <a:t>completed, </a:t>
            </a:r>
            <a:r>
              <a:rPr lang="en-GB" dirty="0" smtClean="0"/>
              <a:t>however</a:t>
            </a:r>
            <a:r>
              <a:rPr lang="en-GB" dirty="0"/>
              <a:t>, the end of this period is in sight. </a:t>
            </a:r>
            <a:endParaRPr lang="en-GB" dirty="0" smtClean="0"/>
          </a:p>
          <a:p>
            <a:endParaRPr lang="da-DK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End of Gutenberg</a:t>
            </a:r>
            <a:endParaRPr lang="en-US" i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Libraries are discarding printed material when it is available in electronic formats. </a:t>
            </a:r>
          </a:p>
          <a:p>
            <a:endParaRPr lang="en-GB" dirty="0" smtClean="0"/>
          </a:p>
          <a:p>
            <a:r>
              <a:rPr lang="en-GB" dirty="0" smtClean="0"/>
              <a:t>With the development of reading devices, we are approaching the end of the Gutenberg era.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Improved services and </a:t>
            </a:r>
            <a:r>
              <a:rPr lang="en-GB" i="1" dirty="0" smtClean="0"/>
              <a:t>savings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Now </a:t>
            </a:r>
            <a:r>
              <a:rPr lang="en-GB" dirty="0"/>
              <a:t>users have immediate access to full text databases 24/7 the whole </a:t>
            </a:r>
            <a:r>
              <a:rPr lang="en-GB" dirty="0" smtClean="0"/>
              <a:t>year and the </a:t>
            </a:r>
            <a:r>
              <a:rPr lang="en-GB" dirty="0"/>
              <a:t>transaction costs are minimised. </a:t>
            </a:r>
            <a:endParaRPr lang="da-DK" dirty="0"/>
          </a:p>
          <a:p>
            <a:pPr>
              <a:buNone/>
            </a:pPr>
            <a:endParaRPr lang="da-DK" dirty="0"/>
          </a:p>
          <a:p>
            <a:r>
              <a:rPr lang="en-GB" dirty="0"/>
              <a:t>This development is an immense improvement of services at reduced costs.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There </a:t>
            </a:r>
            <a:r>
              <a:rPr lang="en-GB" dirty="0"/>
              <a:t>are no free meals.</a:t>
            </a:r>
            <a:endParaRPr lang="da-DK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Privatisation of </a:t>
            </a:r>
            <a:r>
              <a:rPr lang="en-GB" b="1" dirty="0" smtClean="0"/>
              <a:t>control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supplier </a:t>
            </a:r>
            <a:r>
              <a:rPr lang="en-GB" dirty="0"/>
              <a:t>decides what is in the </a:t>
            </a:r>
            <a:r>
              <a:rPr lang="en-GB" dirty="0" smtClean="0"/>
              <a:t>package </a:t>
            </a:r>
          </a:p>
          <a:p>
            <a:r>
              <a:rPr lang="en-GB" dirty="0" smtClean="0"/>
              <a:t>Libraries </a:t>
            </a:r>
            <a:r>
              <a:rPr lang="en-GB" dirty="0"/>
              <a:t>will no longer be able to control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authenticity of the content or </a:t>
            </a:r>
            <a:endParaRPr lang="en-GB" dirty="0" smtClean="0"/>
          </a:p>
          <a:p>
            <a:pPr lvl="1"/>
            <a:r>
              <a:rPr lang="en-GB" dirty="0" smtClean="0"/>
              <a:t>that </a:t>
            </a:r>
            <a:r>
              <a:rPr lang="en-GB" dirty="0"/>
              <a:t>content is not removed from the databases. </a:t>
            </a:r>
            <a:endParaRPr lang="da-DK" dirty="0"/>
          </a:p>
          <a:p>
            <a:r>
              <a:rPr lang="en-GB" dirty="0"/>
              <a:t>Neither will the library be able to control long-term preservation. </a:t>
            </a:r>
            <a:endParaRPr lang="en-GB" dirty="0" smtClean="0"/>
          </a:p>
          <a:p>
            <a:pPr lvl="1"/>
            <a:r>
              <a:rPr lang="en-GB" dirty="0" smtClean="0"/>
              <a:t>because the </a:t>
            </a:r>
            <a:r>
              <a:rPr lang="en-GB" dirty="0"/>
              <a:t>library no longer has physical control over the files. </a:t>
            </a:r>
            <a:endParaRPr lang="da-DK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1365</Words>
  <Application>Microsoft Office PowerPoint</Application>
  <PresentationFormat>Skærmshow (4:3)</PresentationFormat>
  <Paragraphs>143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34</vt:i4>
      </vt:variant>
    </vt:vector>
  </HeadingPairs>
  <TitlesOfParts>
    <vt:vector size="35" baseType="lpstr">
      <vt:lpstr>Kontortema</vt:lpstr>
      <vt:lpstr>Does Freedom of Information Exist in the Internet World? </vt:lpstr>
      <vt:lpstr>Introduction</vt:lpstr>
      <vt:lpstr>Dias nummer 3</vt:lpstr>
      <vt:lpstr>Publishing and libraries</vt:lpstr>
      <vt:lpstr>Mainstream products</vt:lpstr>
      <vt:lpstr>From Collections to Connections</vt:lpstr>
      <vt:lpstr>End of Gutenberg</vt:lpstr>
      <vt:lpstr>Improved services and savings</vt:lpstr>
      <vt:lpstr>Privatisation of control</vt:lpstr>
      <vt:lpstr>Dias nummer 10</vt:lpstr>
      <vt:lpstr>Removed content</vt:lpstr>
      <vt:lpstr>Dias nummer 12</vt:lpstr>
      <vt:lpstr>Privatisation of the digital heritage </vt:lpstr>
      <vt:lpstr>Internet and data protektion</vt:lpstr>
      <vt:lpstr>Dias nummer 15</vt:lpstr>
      <vt:lpstr>Dias nummer 16</vt:lpstr>
      <vt:lpstr>Dias nummer 17</vt:lpstr>
      <vt:lpstr>Rights of the data subject</vt:lpstr>
      <vt:lpstr>Dias nummer 19</vt:lpstr>
      <vt:lpstr>Sensitive information</vt:lpstr>
      <vt:lpstr>Access to Internet Archive</vt:lpstr>
      <vt:lpstr>Digital retro conversion</vt:lpstr>
      <vt:lpstr>Internet and law enforcement</vt:lpstr>
      <vt:lpstr>Dias nummer 24</vt:lpstr>
      <vt:lpstr>Dias nummer 25</vt:lpstr>
      <vt:lpstr>Dias nummer 26</vt:lpstr>
      <vt:lpstr>Virtual Schengen Border</vt:lpstr>
      <vt:lpstr>Dias nummer 28</vt:lpstr>
      <vt:lpstr>Dias nummer 29</vt:lpstr>
      <vt:lpstr>Dias nummer 30</vt:lpstr>
      <vt:lpstr>Dias nummer 31</vt:lpstr>
      <vt:lpstr>Dias nummer 32</vt:lpstr>
      <vt:lpstr>Dias nummer 33</vt:lpstr>
      <vt:lpstr>Dias nummer 34</vt:lpstr>
    </vt:vector>
  </TitlesOfParts>
  <Company>Statsbiblioteket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Freedom of Information Exist in the Internet World? </dc:title>
  <dc:creator>hvh</dc:creator>
  <cp:lastModifiedBy>BrugerAakb</cp:lastModifiedBy>
  <cp:revision>12</cp:revision>
  <dcterms:created xsi:type="dcterms:W3CDTF">2011-06-17T11:20:26Z</dcterms:created>
  <dcterms:modified xsi:type="dcterms:W3CDTF">2011-06-20T10:41:40Z</dcterms:modified>
</cp:coreProperties>
</file>